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343" r:id="rId3"/>
    <p:sldId id="344" r:id="rId4"/>
    <p:sldId id="345" r:id="rId5"/>
    <p:sldId id="346" r:id="rId6"/>
    <p:sldId id="347" r:id="rId7"/>
    <p:sldId id="348" r:id="rId8"/>
    <p:sldId id="349" r:id="rId9"/>
    <p:sldId id="350" r:id="rId10"/>
    <p:sldId id="351" r:id="rId11"/>
    <p:sldId id="352" r:id="rId12"/>
    <p:sldId id="353" r:id="rId13"/>
    <p:sldId id="355" r:id="rId14"/>
    <p:sldId id="356" r:id="rId15"/>
    <p:sldId id="357" r:id="rId16"/>
    <p:sldId id="359" r:id="rId17"/>
    <p:sldId id="360" r:id="rId18"/>
    <p:sldId id="361" r:id="rId19"/>
    <p:sldId id="362" r:id="rId20"/>
    <p:sldId id="363" r:id="rId21"/>
    <p:sldId id="364" r:id="rId22"/>
    <p:sldId id="365" r:id="rId23"/>
    <p:sldId id="367" r:id="rId24"/>
    <p:sldId id="368" r:id="rId25"/>
    <p:sldId id="369" r:id="rId26"/>
    <p:sldId id="370" r:id="rId27"/>
    <p:sldId id="371" r:id="rId28"/>
    <p:sldId id="372" r:id="rId29"/>
    <p:sldId id="373" r:id="rId30"/>
    <p:sldId id="374" r:id="rId31"/>
    <p:sldId id="375" r:id="rId32"/>
    <p:sldId id="376" r:id="rId33"/>
    <p:sldId id="377" r:id="rId34"/>
    <p:sldId id="378" r:id="rId35"/>
    <p:sldId id="379" r:id="rId36"/>
    <p:sldId id="380" r:id="rId37"/>
    <p:sldId id="381" r:id="rId38"/>
    <p:sldId id="382" r:id="rId39"/>
    <p:sldId id="383" r:id="rId40"/>
    <p:sldId id="385"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2" r:id="rId57"/>
    <p:sldId id="403" r:id="rId58"/>
    <p:sldId id="404" r:id="rId59"/>
    <p:sldId id="405" r:id="rId60"/>
    <p:sldId id="406" r:id="rId61"/>
    <p:sldId id="407" r:id="rId62"/>
    <p:sldId id="408" r:id="rId63"/>
    <p:sldId id="409" r:id="rId64"/>
    <p:sldId id="410" r:id="rId65"/>
    <p:sldId id="411" r:id="rId66"/>
    <p:sldId id="412" r:id="rId67"/>
    <p:sldId id="413" r:id="rId68"/>
    <p:sldId id="414" r:id="rId69"/>
    <p:sldId id="415" r:id="rId70"/>
    <p:sldId id="416" r:id="rId71"/>
    <p:sldId id="417" r:id="rId72"/>
    <p:sldId id="418" r:id="rId73"/>
    <p:sldId id="419" r:id="rId74"/>
    <p:sldId id="420"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8"/>
    <p:restoredTop sz="94629"/>
  </p:normalViewPr>
  <p:slideViewPr>
    <p:cSldViewPr snapToGrid="0" snapToObjects="1" showGuides="1">
      <p:cViewPr>
        <p:scale>
          <a:sx n="50" d="100"/>
          <a:sy n="50" d="100"/>
        </p:scale>
        <p:origin x="2816" y="16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59203"/>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580F6F-1C1A-6147-8DEA-86E39FBEDBCE}" type="datetime1">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3852084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82C59-A1A1-9E49-A178-48DF7193406E}" type="datetime1">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2284694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2168FF-0E39-1545-8E34-248646C09CAC}" type="datetime1">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3170014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AA836C-EE24-9D45-B1E8-B138E2C8D3DC}" type="datetime1">
              <a:rPr lang="en-US" smtClean="0"/>
              <a:t>4/6/18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4400">
                <a:solidFill>
                  <a:schemeClr val="tx1"/>
                </a:solidFill>
              </a:defRPr>
            </a:lvl1pPr>
          </a:lstStyle>
          <a:p>
            <a:fld id="{BE5FDBE8-B341-5540-9D7F-D16BA7597644}" type="slidenum">
              <a:rPr lang="en-US" smtClean="0"/>
              <a:pPr/>
              <a:t>‹#›</a:t>
            </a:fld>
            <a:endParaRPr lang="en-US" dirty="0"/>
          </a:p>
        </p:txBody>
      </p:sp>
      <p:grpSp>
        <p:nvGrpSpPr>
          <p:cNvPr id="6" name="Group 5"/>
          <p:cNvGrpSpPr/>
          <p:nvPr userDrawn="1"/>
        </p:nvGrpSpPr>
        <p:grpSpPr>
          <a:xfrm>
            <a:off x="6833937" y="230188"/>
            <a:ext cx="3294595" cy="646331"/>
            <a:chOff x="6833937" y="230188"/>
            <a:chExt cx="3294595" cy="646331"/>
          </a:xfrm>
        </p:grpSpPr>
        <p:sp>
          <p:nvSpPr>
            <p:cNvPr id="7" name="TextBox 6"/>
            <p:cNvSpPr txBox="1"/>
            <p:nvPr/>
          </p:nvSpPr>
          <p:spPr>
            <a:xfrm>
              <a:off x="7395411" y="230188"/>
              <a:ext cx="2733121" cy="646331"/>
            </a:xfrm>
            <a:prstGeom prst="rect">
              <a:avLst/>
            </a:prstGeom>
            <a:noFill/>
          </p:spPr>
          <p:txBody>
            <a:bodyPr wrap="none" rtlCol="0">
              <a:spAutoFit/>
            </a:bodyPr>
            <a:lstStyle/>
            <a:p>
              <a:r>
                <a:rPr lang="en-US" sz="3600" dirty="0"/>
                <a:t>Why the KJV?</a:t>
              </a:r>
            </a:p>
          </p:txBody>
        </p:sp>
        <p:cxnSp>
          <p:nvCxnSpPr>
            <p:cNvPr id="8" name="Straight Connector 7"/>
            <p:cNvCxnSpPr/>
            <p:nvPr/>
          </p:nvCxnSpPr>
          <p:spPr>
            <a:xfrm flipH="1">
              <a:off x="6833937" y="876519"/>
              <a:ext cx="306404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2891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888592-919C-3E49-B2DE-030D538E43BC}" type="datetime1">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133950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943AF6-E11F-EA44-9692-2782C68A6B07}" type="datetime1">
              <a:rPr lang="en-US" smtClean="0"/>
              <a:t>4/6/18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347453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186B19-2DCD-2448-A190-70807FC13385}" type="datetime1">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169620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8ECCB5-9F8E-D747-972A-31B844EAC26B}" type="datetime1">
              <a:rPr lang="en-US" smtClean="0"/>
              <a:t>4/6/18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1890491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404631-73F8-714C-9517-BCD95EC29DA8}" type="datetime1">
              <a:rPr lang="en-US" smtClean="0"/>
              <a:t>4/6/18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333664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7AE1B-144C-C145-B8D9-2C50BE57EFE2}" type="datetime1">
              <a:rPr lang="en-US" smtClean="0"/>
              <a:t>4/6/18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385277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BA0941-24F2-EA46-A833-1113EEE828C3}" type="datetime1">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408810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F0C07D-C65A-604A-AE3C-4623ED0D8D64}" type="datetime1">
              <a:rPr lang="en-US" smtClean="0"/>
              <a:t>4/6/18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FDBE8-B341-5540-9D7F-D16BA7597644}" type="slidenum">
              <a:rPr lang="en-US" smtClean="0"/>
              <a:t>‹#›</a:t>
            </a:fld>
            <a:endParaRPr lang="en-US"/>
          </a:p>
        </p:txBody>
      </p:sp>
    </p:spTree>
    <p:extLst>
      <p:ext uri="{BB962C8B-B14F-4D97-AF65-F5344CB8AC3E}">
        <p14:creationId xmlns:p14="http://schemas.microsoft.com/office/powerpoint/2010/main" val="4832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4">
            <a:extLst>
              <a:ext uri="{28A0092B-C50C-407E-A947-70E740481C1C}">
                <a14:useLocalDpi xmlns:a14="http://schemas.microsoft.com/office/drawing/2010/main" val="0"/>
              </a:ext>
            </a:extLst>
          </a:blip>
          <a:srcRect b="59203"/>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6FC3E-6ECA-A346-A43A-83B386889AD3}" type="datetime1">
              <a:rPr lang="en-US" smtClean="0"/>
              <a:t>4/6/18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FDBE8-B341-5540-9D7F-D16BA7597644}" type="slidenum">
              <a:rPr lang="en-US" smtClean="0"/>
              <a:t>‹#›</a:t>
            </a:fld>
            <a:endParaRPr lang="en-US"/>
          </a:p>
        </p:txBody>
      </p:sp>
    </p:spTree>
    <p:extLst>
      <p:ext uri="{BB962C8B-B14F-4D97-AF65-F5344CB8AC3E}">
        <p14:creationId xmlns:p14="http://schemas.microsoft.com/office/powerpoint/2010/main" val="166194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1108639" y="2685548"/>
            <a:ext cx="10615863" cy="1938992"/>
          </a:xfrm>
          <a:prstGeom prst="rect">
            <a:avLst/>
          </a:prstGeom>
          <a:noFill/>
        </p:spPr>
        <p:txBody>
          <a:bodyPr wrap="square" rtlCol="0">
            <a:spAutoFit/>
          </a:bodyPr>
          <a:lstStyle/>
          <a:p>
            <a:pPr algn="ctr">
              <a:spcBef>
                <a:spcPts val="900"/>
              </a:spcBef>
              <a:spcAft>
                <a:spcPts val="900"/>
              </a:spcAft>
            </a:pPr>
            <a:r>
              <a:rPr lang="en-US" sz="6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Reasons Why We Use the King James Translation</a:t>
            </a:r>
            <a:endParaRPr lang="en-US" sz="5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a:t>
            </a:fld>
            <a:endParaRPr lang="en-US" sz="3600" dirty="0">
              <a:solidFill>
                <a:schemeClr val="tx1"/>
              </a:solidFill>
            </a:endParaRPr>
          </a:p>
        </p:txBody>
      </p:sp>
    </p:spTree>
    <p:extLst>
      <p:ext uri="{BB962C8B-B14F-4D97-AF65-F5344CB8AC3E}">
        <p14:creationId xmlns:p14="http://schemas.microsoft.com/office/powerpoint/2010/main" val="826715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1966542"/>
            <a:ext cx="11343503" cy="5016758"/>
          </a:xfrm>
          <a:prstGeom prst="rect">
            <a:avLst/>
          </a:prstGeom>
          <a:noFill/>
        </p:spPr>
        <p:txBody>
          <a:bodyPr wrap="square" rtlCol="0">
            <a:spAutoFit/>
          </a:bodyPr>
          <a:lstStyle/>
          <a:p>
            <a:pPr marR="0" lvl="0">
              <a:spcBef>
                <a:spcPts val="0"/>
              </a:spcBef>
              <a:spcAft>
                <a:spcPts val="0"/>
              </a:spcAft>
              <a:buSzPts val="1600"/>
            </a:pPr>
            <a:r>
              <a:rPr lang="en-US" sz="4000" dirty="0">
                <a:latin typeface="Calibri" panose="020F0502020204030204" pitchFamily="34" charset="0"/>
                <a:ea typeface="Calibri" panose="020F0502020204030204" pitchFamily="34" charset="0"/>
                <a:cs typeface="Times New Roman" panose="02020603050405020304" pitchFamily="18" charset="0"/>
              </a:rPr>
              <a:t>Some Biographies of the Translators:</a:t>
            </a:r>
          </a:p>
          <a:p>
            <a:pPr marR="0" lvl="0">
              <a:spcBef>
                <a:spcPts val="0"/>
              </a:spcBef>
              <a:spcAft>
                <a:spcPts val="0"/>
              </a:spcAft>
              <a:buSzPts val="1600"/>
            </a:pPr>
            <a:r>
              <a:rPr lang="en-US" sz="4000" b="1" dirty="0">
                <a:latin typeface="Calibri" panose="020F0502020204030204" pitchFamily="34" charset="0"/>
                <a:ea typeface="Calibri" panose="020F0502020204030204" pitchFamily="34" charset="0"/>
                <a:cs typeface="Times New Roman" panose="02020603050405020304" pitchFamily="18" charset="0"/>
              </a:rPr>
              <a:t>John Bois</a:t>
            </a:r>
            <a:r>
              <a:rPr lang="en-US" sz="4000" dirty="0">
                <a:latin typeface="Calibri" panose="020F0502020204030204" pitchFamily="34" charset="0"/>
                <a:ea typeface="Calibri" panose="020F0502020204030204" pitchFamily="34" charset="0"/>
                <a:cs typeface="Times New Roman" panose="02020603050405020304" pitchFamily="18" charset="0"/>
              </a:rPr>
              <a:t>: Skilled in Hebrew and Greek. He was </a:t>
            </a:r>
            <a:r>
              <a:rPr lang="en-US" sz="4000" u="sng" dirty="0">
                <a:latin typeface="Calibri" panose="020F0502020204030204" pitchFamily="34" charset="0"/>
                <a:ea typeface="Calibri" panose="020F0502020204030204" pitchFamily="34" charset="0"/>
                <a:cs typeface="Times New Roman" panose="02020603050405020304" pitchFamily="18" charset="0"/>
              </a:rPr>
              <a:t>reading the Old Testament in Hebrew at the age of 5</a:t>
            </a:r>
            <a:r>
              <a:rPr lang="en-US" sz="4000" dirty="0">
                <a:latin typeface="Calibri" panose="020F0502020204030204" pitchFamily="34" charset="0"/>
                <a:ea typeface="Calibri" panose="020F0502020204030204" pitchFamily="34" charset="0"/>
                <a:cs typeface="Times New Roman" panose="02020603050405020304" pitchFamily="18" charset="0"/>
              </a:rPr>
              <a:t>. He was considered an expert in all forms of Greek and compiled one of the largest Greek libraries in existence. </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10</a:t>
            </a:fld>
            <a:endParaRPr lang="en-US" sz="3600" dirty="0">
              <a:solidFill>
                <a:schemeClr val="tx1"/>
              </a:solidFill>
            </a:endParaRPr>
          </a:p>
        </p:txBody>
      </p:sp>
    </p:spTree>
    <p:extLst>
      <p:ext uri="{BB962C8B-B14F-4D97-AF65-F5344CB8AC3E}">
        <p14:creationId xmlns:p14="http://schemas.microsoft.com/office/powerpoint/2010/main" val="1017771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1966542"/>
            <a:ext cx="11343503" cy="5632311"/>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Lancelot Andrews: </a:t>
            </a:r>
            <a:r>
              <a:rPr lang="en-US" sz="4000" u="sng" dirty="0">
                <a:latin typeface="Calibri" panose="020F0502020204030204" pitchFamily="34" charset="0"/>
                <a:ea typeface="Calibri" panose="020F0502020204030204" pitchFamily="34" charset="0"/>
                <a:cs typeface="Times New Roman" panose="02020603050405020304" pitchFamily="18" charset="0"/>
              </a:rPr>
              <a:t>He was fluent in fifteen languages</a:t>
            </a:r>
            <a:r>
              <a:rPr lang="en-US" sz="4000" dirty="0">
                <a:latin typeface="Calibri" panose="020F0502020204030204" pitchFamily="34" charset="0"/>
                <a:ea typeface="Calibri" panose="020F0502020204030204" pitchFamily="34" charset="0"/>
                <a:cs typeface="Times New Roman" panose="02020603050405020304" pitchFamily="18" charset="0"/>
              </a:rPr>
              <a:t>. (Of course, Hebrew, Greek, and the cognate Bible languages.)</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a:p>
            <a:r>
              <a:rPr lang="en-US" sz="4000" b="1" dirty="0">
                <a:latin typeface="Calibri" panose="020F0502020204030204" pitchFamily="34" charset="0"/>
                <a:ea typeface="Calibri" panose="020F0502020204030204" pitchFamily="34" charset="0"/>
                <a:cs typeface="Times New Roman" panose="02020603050405020304" pitchFamily="18" charset="0"/>
              </a:rPr>
              <a:t>Dr. William </a:t>
            </a:r>
            <a:r>
              <a:rPr lang="en-US" sz="4000" b="1" dirty="0" err="1">
                <a:latin typeface="Calibri" panose="020F0502020204030204" pitchFamily="34" charset="0"/>
                <a:ea typeface="Calibri" panose="020F0502020204030204" pitchFamily="34" charset="0"/>
                <a:cs typeface="Times New Roman" panose="02020603050405020304" pitchFamily="18" charset="0"/>
              </a:rPr>
              <a:t>Bedwell</a:t>
            </a:r>
            <a:r>
              <a:rPr lang="en-US" sz="4000" b="1" dirty="0">
                <a:latin typeface="Calibri" panose="020F0502020204030204" pitchFamily="34" charset="0"/>
                <a:ea typeface="Calibri" panose="020F0502020204030204" pitchFamily="34" charset="0"/>
                <a:cs typeface="Times New Roman" panose="02020603050405020304" pitchFamily="18" charset="0"/>
              </a:rPr>
              <a:t>: </a:t>
            </a:r>
            <a:r>
              <a:rPr lang="en-US" sz="4000" dirty="0">
                <a:latin typeface="Calibri" panose="020F0502020204030204" pitchFamily="34" charset="0"/>
                <a:ea typeface="Calibri" panose="020F0502020204030204" pitchFamily="34" charset="0"/>
                <a:cs typeface="Times New Roman" panose="02020603050405020304" pitchFamily="18" charset="0"/>
              </a:rPr>
              <a:t>Expert in Latin, Arabic, and Persian. Well known for preparing lexicons for these languages as well as in the biblical languages. </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11</a:t>
            </a:fld>
            <a:endParaRPr lang="en-US" sz="3600" dirty="0">
              <a:solidFill>
                <a:schemeClr val="tx1"/>
              </a:solidFill>
            </a:endParaRPr>
          </a:p>
        </p:txBody>
      </p:sp>
    </p:spTree>
    <p:extLst>
      <p:ext uri="{BB962C8B-B14F-4D97-AF65-F5344CB8AC3E}">
        <p14:creationId xmlns:p14="http://schemas.microsoft.com/office/powerpoint/2010/main" val="3574744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2029974"/>
            <a:ext cx="11343503" cy="5016758"/>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Edward Lively: </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Regius</a:t>
            </a:r>
            <a:r>
              <a:rPr lang="en-US" sz="4000" dirty="0">
                <a:latin typeface="Calibri" panose="020F0502020204030204" pitchFamily="34" charset="0"/>
                <a:ea typeface="Calibri" panose="020F0502020204030204" pitchFamily="34" charset="0"/>
                <a:cs typeface="Times New Roman" panose="02020603050405020304" pitchFamily="18" charset="0"/>
              </a:rPr>
              <a:t> (By Crown Appointment) Professor of Hebrew at Cambridge and unequaled in knowledge of the Oriental Languages.</a:t>
            </a:r>
          </a:p>
          <a:p>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b="1" dirty="0">
                <a:latin typeface="Calibri" panose="020F0502020204030204" pitchFamily="34" charset="0"/>
                <a:ea typeface="Calibri" panose="020F0502020204030204" pitchFamily="34" charset="0"/>
                <a:cs typeface="Times New Roman" panose="02020603050405020304" pitchFamily="18" charset="0"/>
              </a:rPr>
              <a:t>Dr. John Harding</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Regius</a:t>
            </a:r>
            <a:r>
              <a:rPr lang="en-US" sz="4000" dirty="0">
                <a:latin typeface="Calibri" panose="020F0502020204030204" pitchFamily="34" charset="0"/>
                <a:ea typeface="Calibri" panose="020F0502020204030204" pitchFamily="34" charset="0"/>
                <a:cs typeface="Times New Roman" panose="02020603050405020304" pitchFamily="18" charset="0"/>
              </a:rPr>
              <a:t> Professor of Hebrew at Oxford.</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12</a:t>
            </a:fld>
            <a:endParaRPr lang="en-US" sz="3600" dirty="0">
              <a:solidFill>
                <a:schemeClr val="tx1"/>
              </a:solidFill>
            </a:endParaRPr>
          </a:p>
        </p:txBody>
      </p:sp>
    </p:spTree>
    <p:extLst>
      <p:ext uri="{BB962C8B-B14F-4D97-AF65-F5344CB8AC3E}">
        <p14:creationId xmlns:p14="http://schemas.microsoft.com/office/powerpoint/2010/main" val="210426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2029974"/>
            <a:ext cx="11343503" cy="5632311"/>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Miles Smith:</a:t>
            </a:r>
            <a:r>
              <a:rPr lang="en-US" sz="4000" dirty="0">
                <a:latin typeface="Calibri" panose="020F0502020204030204" pitchFamily="34" charset="0"/>
                <a:ea typeface="Calibri" panose="020F0502020204030204" pitchFamily="34" charset="0"/>
                <a:cs typeface="Times New Roman" panose="02020603050405020304" pitchFamily="18" charset="0"/>
              </a:rPr>
              <a:t> noted orientalist and was the last man to review the translation and was selected to right the translators preface.</a:t>
            </a:r>
          </a:p>
          <a:p>
            <a:r>
              <a:rPr lang="en-US" sz="4000" b="1" dirty="0">
                <a:latin typeface="Calibri" panose="020F0502020204030204" pitchFamily="34" charset="0"/>
                <a:ea typeface="Calibri" panose="020F0502020204030204" pitchFamily="34" charset="0"/>
                <a:cs typeface="Times New Roman" panose="02020603050405020304" pitchFamily="18" charset="0"/>
              </a:rPr>
              <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b="1" dirty="0">
                <a:latin typeface="Calibri" panose="020F0502020204030204" pitchFamily="34" charset="0"/>
                <a:ea typeface="Calibri" panose="020F0502020204030204" pitchFamily="34" charset="0"/>
                <a:cs typeface="Times New Roman" panose="02020603050405020304" pitchFamily="18" charset="0"/>
              </a:rPr>
              <a:t>Dr. Andrew </a:t>
            </a:r>
            <a:r>
              <a:rPr lang="en-US" sz="4000" b="1" dirty="0" err="1">
                <a:latin typeface="Calibri" panose="020F0502020204030204" pitchFamily="34" charset="0"/>
                <a:ea typeface="Calibri" panose="020F0502020204030204" pitchFamily="34" charset="0"/>
                <a:cs typeface="Times New Roman" panose="02020603050405020304" pitchFamily="18" charset="0"/>
              </a:rPr>
              <a:t>Dowes</a:t>
            </a:r>
            <a:r>
              <a:rPr lang="en-US" sz="4000" b="1" dirty="0">
                <a:latin typeface="Calibri" panose="020F0502020204030204" pitchFamily="34" charset="0"/>
                <a:ea typeface="Calibri" panose="020F0502020204030204" pitchFamily="34" charset="0"/>
                <a:cs typeface="Times New Roman" panose="02020603050405020304" pitchFamily="18" charset="0"/>
              </a:rPr>
              <a:t>: </a:t>
            </a:r>
            <a:r>
              <a:rPr lang="en-US" sz="4000" dirty="0">
                <a:latin typeface="Calibri" panose="020F0502020204030204" pitchFamily="34" charset="0"/>
                <a:ea typeface="Calibri" panose="020F0502020204030204" pitchFamily="34" charset="0"/>
                <a:cs typeface="Times New Roman" panose="02020603050405020304" pitchFamily="18" charset="0"/>
              </a:rPr>
              <a:t>Spent 40 years as </a:t>
            </a:r>
            <a:r>
              <a:rPr lang="en-US" sz="4000" dirty="0" err="1">
                <a:latin typeface="Calibri" panose="020F0502020204030204" pitchFamily="34" charset="0"/>
                <a:ea typeface="Calibri" panose="020F0502020204030204" pitchFamily="34" charset="0"/>
                <a:cs typeface="Times New Roman" panose="02020603050405020304" pitchFamily="18" charset="0"/>
              </a:rPr>
              <a:t>Regius</a:t>
            </a:r>
            <a:r>
              <a:rPr lang="en-US" sz="4000" dirty="0">
                <a:latin typeface="Calibri" panose="020F0502020204030204" pitchFamily="34" charset="0"/>
                <a:ea typeface="Calibri" panose="020F0502020204030204" pitchFamily="34" charset="0"/>
                <a:cs typeface="Times New Roman" panose="02020603050405020304" pitchFamily="18" charset="0"/>
              </a:rPr>
              <a:t> professor of Greek at Oxford, part of final checking committee to the translation.</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13</a:t>
            </a:fld>
            <a:endParaRPr lang="en-US" sz="3600" dirty="0">
              <a:solidFill>
                <a:schemeClr val="tx1"/>
              </a:solidFill>
            </a:endParaRPr>
          </a:p>
        </p:txBody>
      </p:sp>
    </p:spTree>
    <p:extLst>
      <p:ext uri="{BB962C8B-B14F-4D97-AF65-F5344CB8AC3E}">
        <p14:creationId xmlns:p14="http://schemas.microsoft.com/office/powerpoint/2010/main" val="3224437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2029974"/>
            <a:ext cx="11343503" cy="4401205"/>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Sir Henry Saville: </a:t>
            </a:r>
            <a:r>
              <a:rPr lang="en-US" sz="4000" dirty="0">
                <a:latin typeface="Calibri" panose="020F0502020204030204" pitchFamily="34" charset="0"/>
                <a:ea typeface="Calibri" panose="020F0502020204030204" pitchFamily="34" charset="0"/>
                <a:cs typeface="Times New Roman" panose="02020603050405020304" pitchFamily="18" charset="0"/>
              </a:rPr>
              <a:t>Scientist and Biblical scholar. Produced an 80-volume edition of the works of Chrysostom. </a:t>
            </a:r>
          </a:p>
          <a:p>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b="1" dirty="0">
                <a:latin typeface="Calibri" panose="020F0502020204030204" pitchFamily="34" charset="0"/>
                <a:ea typeface="Calibri" panose="020F0502020204030204" pitchFamily="34" charset="0"/>
                <a:cs typeface="Times New Roman" panose="02020603050405020304" pitchFamily="18" charset="0"/>
              </a:rPr>
              <a:t>A quote from Bible historian Gordon Campbell:</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14</a:t>
            </a:fld>
            <a:endParaRPr lang="en-US" sz="3600" dirty="0">
              <a:solidFill>
                <a:schemeClr val="tx1"/>
              </a:solidFill>
            </a:endParaRPr>
          </a:p>
        </p:txBody>
      </p:sp>
    </p:spTree>
    <p:extLst>
      <p:ext uri="{BB962C8B-B14F-4D97-AF65-F5344CB8AC3E}">
        <p14:creationId xmlns:p14="http://schemas.microsoft.com/office/powerpoint/2010/main" val="2601270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1733412"/>
            <a:ext cx="11343503" cy="6247864"/>
          </a:xfrm>
          <a:prstGeom prst="rect">
            <a:avLst/>
          </a:prstGeom>
          <a:noFill/>
        </p:spPr>
        <p:txBody>
          <a:bodyPr wrap="square" rtlCol="0">
            <a:spAutoFit/>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“The population from which scholars can now be drawn is much larger than in the seventeenth century, but it would be difficult now to bring together a group of more than fifty scholars with the range of languages and knowledge of other disciplines that characterized the KJB Translators. (Bible – The Story of the King James Version 1611-2011 Oxford, Gordon Campbell, Oxford University Press 2010.)”</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15</a:t>
            </a:fld>
            <a:endParaRPr lang="en-US" sz="3600" dirty="0">
              <a:solidFill>
                <a:schemeClr val="tx1"/>
              </a:solidFill>
            </a:endParaRPr>
          </a:p>
        </p:txBody>
      </p:sp>
    </p:spTree>
    <p:extLst>
      <p:ext uri="{BB962C8B-B14F-4D97-AF65-F5344CB8AC3E}">
        <p14:creationId xmlns:p14="http://schemas.microsoft.com/office/powerpoint/2010/main" val="4278924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424248" y="2351250"/>
            <a:ext cx="11343503" cy="5016758"/>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Gordon Campbell’s list of Credentials: </a:t>
            </a:r>
            <a:r>
              <a:rPr lang="en-US" sz="4000" dirty="0">
                <a:latin typeface="Calibri" panose="020F0502020204030204" pitchFamily="34" charset="0"/>
                <a:ea typeface="Calibri" panose="020F0502020204030204" pitchFamily="34" charset="0"/>
                <a:cs typeface="Times New Roman" panose="02020603050405020304" pitchFamily="18" charset="0"/>
              </a:rPr>
              <a:t> (MA, DPhil, DLitt, </a:t>
            </a:r>
            <a:r>
              <a:rPr lang="en-US" sz="4000" dirty="0" err="1">
                <a:latin typeface="Calibri" panose="020F0502020204030204" pitchFamily="34" charset="0"/>
                <a:ea typeface="Calibri" panose="020F0502020204030204" pitchFamily="34" charset="0"/>
                <a:cs typeface="Times New Roman" panose="02020603050405020304" pitchFamily="18" charset="0"/>
              </a:rPr>
              <a:t>Dr</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hc</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HonDLitt</a:t>
            </a:r>
            <a:r>
              <a:rPr lang="en-US" sz="4000" dirty="0">
                <a:latin typeface="Calibri" panose="020F0502020204030204" pitchFamily="34" charset="0"/>
                <a:ea typeface="Calibri" panose="020F0502020204030204" pitchFamily="34" charset="0"/>
                <a:cs typeface="Times New Roman" panose="02020603050405020304" pitchFamily="18" charset="0"/>
              </a:rPr>
              <a:t>, FBA, FSA, FLS, </a:t>
            </a:r>
            <a:r>
              <a:rPr lang="en-US" sz="4000" dirty="0" err="1">
                <a:latin typeface="Calibri" panose="020F0502020204030204" pitchFamily="34" charset="0"/>
                <a:ea typeface="Calibri" panose="020F0502020204030204" pitchFamily="34" charset="0"/>
                <a:cs typeface="Times New Roman" panose="02020603050405020304" pitchFamily="18" charset="0"/>
              </a:rPr>
              <a:t>FRHistS</a:t>
            </a:r>
            <a:r>
              <a:rPr lang="en-US" sz="4000" dirty="0">
                <a:latin typeface="Calibri" panose="020F0502020204030204" pitchFamily="34" charset="0"/>
                <a:ea typeface="Calibri" panose="020F0502020204030204" pitchFamily="34" charset="0"/>
                <a:cs typeface="Times New Roman" panose="02020603050405020304" pitchFamily="18" charset="0"/>
              </a:rPr>
              <a:t>, FRGS, FRAS, </a:t>
            </a:r>
            <a:r>
              <a:rPr lang="en-US" sz="4000" dirty="0" err="1">
                <a:latin typeface="Calibri" panose="020F0502020204030204" pitchFamily="34" charset="0"/>
                <a:ea typeface="Calibri" panose="020F0502020204030204" pitchFamily="34" charset="0"/>
                <a:cs typeface="Times New Roman" panose="02020603050405020304" pitchFamily="18" charset="0"/>
              </a:rPr>
              <a:t>HonFEA</a:t>
            </a:r>
            <a:r>
              <a:rPr lang="en-US" sz="4000" dirty="0">
                <a:latin typeface="Calibri" panose="020F0502020204030204" pitchFamily="34" charset="0"/>
                <a:ea typeface="Calibri" panose="020F0502020204030204" pitchFamily="34" charset="0"/>
                <a:cs typeface="Times New Roman" panose="02020603050405020304" pitchFamily="18" charset="0"/>
              </a:rPr>
              <a:t>) </a:t>
            </a:r>
          </a:p>
          <a:p>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dirty="0">
                <a:latin typeface="Calibri" panose="020F0502020204030204" pitchFamily="34" charset="0"/>
                <a:ea typeface="Calibri" panose="020F0502020204030204" pitchFamily="34" charset="0"/>
                <a:cs typeface="Times New Roman" panose="02020603050405020304" pitchFamily="18" charset="0"/>
              </a:rPr>
              <a:t>https://www2.le.ac.uk/departments/</a:t>
            </a:r>
            <a:r>
              <a:rPr lang="en-US" sz="4000" dirty="0" err="1">
                <a:latin typeface="Calibri" panose="020F0502020204030204" pitchFamily="34" charset="0"/>
                <a:ea typeface="Calibri" panose="020F0502020204030204" pitchFamily="34" charset="0"/>
                <a:cs typeface="Times New Roman" panose="02020603050405020304" pitchFamily="18" charset="0"/>
              </a:rPr>
              <a:t>english</a:t>
            </a:r>
            <a:r>
              <a:rPr lang="en-US" sz="4000" dirty="0">
                <a:latin typeface="Calibri" panose="020F0502020204030204" pitchFamily="34" charset="0"/>
                <a:ea typeface="Calibri" panose="020F0502020204030204" pitchFamily="34" charset="0"/>
                <a:cs typeface="Times New Roman" panose="02020603050405020304" pitchFamily="18" charset="0"/>
              </a:rPr>
              <a:t>/people/</a:t>
            </a:r>
            <a:r>
              <a:rPr lang="en-US" sz="4000" dirty="0" err="1">
                <a:latin typeface="Calibri" panose="020F0502020204030204" pitchFamily="34" charset="0"/>
                <a:ea typeface="Calibri" panose="020F0502020204030204" pitchFamily="34" charset="0"/>
                <a:cs typeface="Times New Roman" panose="02020603050405020304" pitchFamily="18" charset="0"/>
              </a:rPr>
              <a:t>gordoncampbell</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16</a:t>
            </a:fld>
            <a:endParaRPr lang="en-US" sz="3600" dirty="0">
              <a:solidFill>
                <a:schemeClr val="tx1"/>
              </a:solidFill>
            </a:endParaRPr>
          </a:p>
        </p:txBody>
      </p:sp>
    </p:spTree>
    <p:extLst>
      <p:ext uri="{BB962C8B-B14F-4D97-AF65-F5344CB8AC3E}">
        <p14:creationId xmlns:p14="http://schemas.microsoft.com/office/powerpoint/2010/main" val="659946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424248" y="2419401"/>
            <a:ext cx="11343503" cy="2800767"/>
          </a:xfrm>
          <a:prstGeom prst="rect">
            <a:avLst/>
          </a:prstGeom>
          <a:noFill/>
        </p:spPr>
        <p:txBody>
          <a:bodyPr wrap="square" rtlCol="0">
            <a:spAutoFit/>
          </a:bodyPr>
          <a:lstStyle/>
          <a:p>
            <a:pPr lvl="0"/>
            <a:r>
              <a:rPr lang="en-US" sz="4800" dirty="0"/>
              <a:t>4. The right timing for an English Translation</a:t>
            </a:r>
          </a:p>
          <a:p>
            <a:pPr lvl="0"/>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lvl="0"/>
            <a:r>
              <a:rPr lang="en-US" sz="4400" b="1" dirty="0">
                <a:latin typeface="Calibri" panose="020F0502020204030204" pitchFamily="34" charset="0"/>
                <a:ea typeface="Calibri" panose="020F0502020204030204" pitchFamily="34" charset="0"/>
                <a:cs typeface="Times New Roman" panose="02020603050405020304" pitchFamily="18" charset="0"/>
              </a:rPr>
              <a:t>Reference chart in notes</a:t>
            </a:r>
            <a:endParaRPr lang="en-US" sz="8000" b="1"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17</a:t>
            </a:fld>
            <a:endParaRPr lang="en-US" sz="3600" dirty="0">
              <a:solidFill>
                <a:schemeClr val="tx1"/>
              </a:solidFill>
            </a:endParaRPr>
          </a:p>
        </p:txBody>
      </p:sp>
    </p:spTree>
    <p:extLst>
      <p:ext uri="{BB962C8B-B14F-4D97-AF65-F5344CB8AC3E}">
        <p14:creationId xmlns:p14="http://schemas.microsoft.com/office/powerpoint/2010/main" val="3425484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424248" y="2419401"/>
            <a:ext cx="11343503" cy="4401205"/>
          </a:xfrm>
          <a:prstGeom prst="rect">
            <a:avLst/>
          </a:prstGeom>
          <a:noFill/>
        </p:spPr>
        <p:txBody>
          <a:bodyPr wrap="square" rtlCol="0">
            <a:spAutoFit/>
          </a:bodyPr>
          <a:lstStyle/>
          <a:p>
            <a:r>
              <a:rPr lang="en-US" sz="4800" dirty="0"/>
              <a:t>5. The type of English Used in the KJB</a:t>
            </a:r>
          </a:p>
          <a:p>
            <a:endParaRPr lang="en-US" sz="4800" dirty="0"/>
          </a:p>
          <a:p>
            <a:r>
              <a:rPr lang="en-US" sz="4800" dirty="0"/>
              <a:t>Elizabethan formal English (Direct English, meant for reading much like Shakespeare) (Also called Early Modern English)</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18</a:t>
            </a:fld>
            <a:endParaRPr lang="en-US" sz="3600" dirty="0">
              <a:solidFill>
                <a:schemeClr val="tx1"/>
              </a:solidFill>
            </a:endParaRPr>
          </a:p>
        </p:txBody>
      </p:sp>
    </p:spTree>
    <p:extLst>
      <p:ext uri="{BB962C8B-B14F-4D97-AF65-F5344CB8AC3E}">
        <p14:creationId xmlns:p14="http://schemas.microsoft.com/office/powerpoint/2010/main" val="695098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1699142"/>
            <a:ext cx="11619470" cy="5693866"/>
          </a:xfrm>
          <a:prstGeom prst="rect">
            <a:avLst/>
          </a:prstGeom>
          <a:noFill/>
        </p:spPr>
        <p:txBody>
          <a:bodyPr wrap="square" rtlCol="0">
            <a:spAutoFit/>
          </a:bodyPr>
          <a:lstStyle/>
          <a:p>
            <a:pPr marL="342900" marR="0" lvl="0" indent="-342900">
              <a:spcBef>
                <a:spcPts val="0"/>
              </a:spcBef>
              <a:spcAft>
                <a:spcPts val="0"/>
              </a:spcAft>
              <a:buFont typeface="+mj-lt"/>
              <a:buAutoNum type="alphaUcPeriod"/>
            </a:pPr>
            <a:r>
              <a:rPr lang="en-US" sz="4400" b="1" dirty="0">
                <a:latin typeface="Calibri" panose="020F0502020204030204" pitchFamily="34" charset="0"/>
                <a:ea typeface="Calibri" panose="020F0502020204030204" pitchFamily="34" charset="0"/>
                <a:cs typeface="Times New Roman" panose="02020603050405020304" pitchFamily="18" charset="0"/>
              </a:rPr>
              <a:t> Pronouns</a:t>
            </a:r>
            <a:r>
              <a:rPr lang="en-US" sz="4400" dirty="0">
                <a:latin typeface="Calibri" panose="020F0502020204030204" pitchFamily="34" charset="0"/>
                <a:ea typeface="Calibri" panose="020F0502020204030204" pitchFamily="34" charset="0"/>
                <a:cs typeface="Times New Roman" panose="02020603050405020304" pitchFamily="18" charset="0"/>
              </a:rPr>
              <a:t> - </a:t>
            </a:r>
            <a:r>
              <a:rPr lang="en-US" sz="4400" i="1" dirty="0">
                <a:latin typeface="Calibri" panose="020F0502020204030204" pitchFamily="34" charset="0"/>
                <a:ea typeface="Calibri" panose="020F0502020204030204" pitchFamily="34" charset="0"/>
                <a:cs typeface="Times New Roman" panose="02020603050405020304" pitchFamily="18" charset="0"/>
              </a:rPr>
              <a:t>thou, thee, thy, thine, ye, and you.</a:t>
            </a:r>
            <a:r>
              <a:rPr lang="en-US" sz="4400" dirty="0">
                <a:latin typeface="Calibri" panose="020F0502020204030204" pitchFamily="34" charset="0"/>
                <a:ea typeface="Calibri" panose="020F0502020204030204" pitchFamily="34" charset="0"/>
                <a:cs typeface="Times New Roman" panose="02020603050405020304" pitchFamily="18" charset="0"/>
              </a:rPr>
              <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dirty="0">
                <a:latin typeface="Calibri" panose="020F0502020204030204" pitchFamily="34" charset="0"/>
                <a:ea typeface="Calibri" panose="020F0502020204030204" pitchFamily="34" charset="0"/>
                <a:cs typeface="Times New Roman" panose="02020603050405020304" pitchFamily="18" charset="0"/>
              </a:rPr>
              <a:t>These pronouns are more exacting and do not have counterparts in today’s English. Biblical Greek differentiates between singular pronouns that refer to one person (thou, thee, thine) and plural pronouns that refer to multiple people (you, ye). Biblical Greek also differentiates between pronouns that serve as subjects and objects in a sentence.</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19</a:t>
            </a:fld>
            <a:endParaRPr lang="en-US" sz="3600" dirty="0">
              <a:solidFill>
                <a:schemeClr val="tx1"/>
              </a:solidFill>
            </a:endParaRPr>
          </a:p>
        </p:txBody>
      </p:sp>
    </p:spTree>
    <p:extLst>
      <p:ext uri="{BB962C8B-B14F-4D97-AF65-F5344CB8AC3E}">
        <p14:creationId xmlns:p14="http://schemas.microsoft.com/office/powerpoint/2010/main" val="223002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737937" y="2325296"/>
            <a:ext cx="10615863" cy="3785652"/>
          </a:xfrm>
          <a:prstGeom prst="rect">
            <a:avLst/>
          </a:prstGeom>
          <a:noFill/>
        </p:spPr>
        <p:txBody>
          <a:bodyPr wrap="square" rtlCol="0">
            <a:spAutoFit/>
          </a:bodyPr>
          <a:lstStyle/>
          <a:p>
            <a:pPr marR="0" lvl="0">
              <a:spcBef>
                <a:spcPts val="0"/>
              </a:spcBef>
              <a:spcAft>
                <a:spcPts val="0"/>
              </a:spcAft>
              <a:buSzPts val="1600"/>
            </a:pPr>
            <a:r>
              <a:rPr lang="en-US" sz="4800" dirty="0">
                <a:latin typeface="Calibri" panose="020F0502020204030204" pitchFamily="34" charset="0"/>
                <a:ea typeface="Calibri" panose="020F0502020204030204" pitchFamily="34" charset="0"/>
                <a:cs typeface="Times New Roman" panose="02020603050405020304" pitchFamily="18" charset="0"/>
              </a:rPr>
              <a:t>1. The right manuscript line is used. – We have already discussed the Alexandrian line versus the Traditional text line (Antioch).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4800" dirty="0">
                <a:latin typeface="Calibri" panose="020F0502020204030204" pitchFamily="34" charset="0"/>
                <a:ea typeface="Calibri" panose="020F0502020204030204" pitchFamily="34" charset="0"/>
                <a:cs typeface="Times New Roman" panose="02020603050405020304" pitchFamily="18" charset="0"/>
              </a:rPr>
              <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a:t>
            </a:fld>
            <a:endParaRPr lang="en-US" sz="3600" dirty="0">
              <a:solidFill>
                <a:schemeClr val="tx1"/>
              </a:solidFill>
            </a:endParaRPr>
          </a:p>
        </p:txBody>
      </p:sp>
    </p:spTree>
    <p:extLst>
      <p:ext uri="{BB962C8B-B14F-4D97-AF65-F5344CB8AC3E}">
        <p14:creationId xmlns:p14="http://schemas.microsoft.com/office/powerpoint/2010/main" val="2341004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1699142"/>
            <a:ext cx="11619470" cy="5816977"/>
          </a:xfrm>
          <a:prstGeom prst="rect">
            <a:avLst/>
          </a:prstGeom>
          <a:noFill/>
        </p:spPr>
        <p:txBody>
          <a:bodyPr wrap="square" rtlCol="0">
            <a:spAutoFit/>
          </a:bodyPr>
          <a:lstStyle/>
          <a:p>
            <a:r>
              <a:rPr lang="en-US" sz="4400" dirty="0">
                <a:latin typeface="Calibri" panose="020F0502020204030204" pitchFamily="34" charset="0"/>
                <a:ea typeface="Calibri" panose="020F0502020204030204" pitchFamily="34" charset="0"/>
                <a:cs typeface="Times New Roman" panose="02020603050405020304" pitchFamily="18" charset="0"/>
              </a:rPr>
              <a:t>Examples: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b="1" dirty="0">
                <a:latin typeface="Calibri" panose="020F0502020204030204" pitchFamily="34" charset="0"/>
                <a:ea typeface="Calibri" panose="020F0502020204030204" pitchFamily="34" charset="0"/>
                <a:cs typeface="Times New Roman" panose="02020603050405020304" pitchFamily="18" charset="0"/>
              </a:rPr>
              <a:t>John 3:7</a:t>
            </a:r>
            <a:r>
              <a:rPr lang="en-US" sz="4000" dirty="0">
                <a:latin typeface="Calibri" panose="020F0502020204030204" pitchFamily="34" charset="0"/>
                <a:ea typeface="Calibri" panose="020F0502020204030204" pitchFamily="34" charset="0"/>
                <a:cs typeface="Times New Roman" panose="02020603050405020304" pitchFamily="18" charset="0"/>
              </a:rPr>
              <a:t> Marvel not that I said unto </a:t>
            </a:r>
            <a:r>
              <a:rPr lang="en-US" sz="4400" b="1" dirty="0">
                <a:latin typeface="Calibri" panose="020F0502020204030204" pitchFamily="34" charset="0"/>
                <a:ea typeface="Calibri" panose="020F0502020204030204" pitchFamily="34" charset="0"/>
                <a:cs typeface="Times New Roman" panose="02020603050405020304" pitchFamily="18" charset="0"/>
              </a:rPr>
              <a:t>thee (singular, object form)</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400" b="1" dirty="0">
                <a:latin typeface="Calibri" panose="020F0502020204030204" pitchFamily="34" charset="0"/>
                <a:ea typeface="Calibri" panose="020F0502020204030204" pitchFamily="34" charset="0"/>
                <a:cs typeface="Times New Roman" panose="02020603050405020304" pitchFamily="18" charset="0"/>
              </a:rPr>
              <a:t>Ye (plural, subject form) </a:t>
            </a:r>
            <a:r>
              <a:rPr lang="en-US" sz="4000" dirty="0">
                <a:latin typeface="Calibri" panose="020F0502020204030204" pitchFamily="34" charset="0"/>
                <a:ea typeface="Calibri" panose="020F0502020204030204" pitchFamily="34" charset="0"/>
                <a:cs typeface="Times New Roman" panose="02020603050405020304" pitchFamily="18" charset="0"/>
              </a:rPr>
              <a:t>must be born again. </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a:p>
            <a:r>
              <a:rPr lang="en-US" sz="4000" dirty="0">
                <a:latin typeface="Calibri" panose="020F0502020204030204" pitchFamily="34" charset="0"/>
                <a:ea typeface="Calibri" panose="020F0502020204030204" pitchFamily="34" charset="0"/>
                <a:cs typeface="Times New Roman" panose="02020603050405020304" pitchFamily="18" charset="0"/>
              </a:rPr>
              <a:t>Here Jesus is speaking to one person (thee), Nicodemus. Jesus’ message is </a:t>
            </a:r>
            <a:r>
              <a:rPr lang="en-US" sz="4000" b="1" dirty="0">
                <a:latin typeface="Calibri" panose="020F0502020204030204" pitchFamily="34" charset="0"/>
                <a:ea typeface="Calibri" panose="020F0502020204030204" pitchFamily="34" charset="0"/>
                <a:cs typeface="Times New Roman" panose="02020603050405020304" pitchFamily="18" charset="0"/>
              </a:rPr>
              <a:t>all</a:t>
            </a:r>
            <a:r>
              <a:rPr lang="en-US" sz="4000" dirty="0">
                <a:latin typeface="Calibri" panose="020F0502020204030204" pitchFamily="34" charset="0"/>
                <a:ea typeface="Calibri" panose="020F0502020204030204" pitchFamily="34" charset="0"/>
                <a:cs typeface="Times New Roman" panose="02020603050405020304" pitchFamily="18" charset="0"/>
              </a:rPr>
              <a:t> (Ye) must be born again.</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20</a:t>
            </a:fld>
            <a:endParaRPr lang="en-US" sz="3600" dirty="0">
              <a:solidFill>
                <a:schemeClr val="tx1"/>
              </a:solidFill>
            </a:endParaRPr>
          </a:p>
        </p:txBody>
      </p:sp>
    </p:spTree>
    <p:extLst>
      <p:ext uri="{BB962C8B-B14F-4D97-AF65-F5344CB8AC3E}">
        <p14:creationId xmlns:p14="http://schemas.microsoft.com/office/powerpoint/2010/main" val="40840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459830"/>
            <a:ext cx="11619470" cy="6247864"/>
          </a:xfrm>
          <a:prstGeom prst="rect">
            <a:avLst/>
          </a:prstGeom>
          <a:noFill/>
        </p:spPr>
        <p:txBody>
          <a:bodyPr wrap="square" rtlCol="0">
            <a:spAutoFit/>
          </a:bodyPr>
          <a:lstStyle/>
          <a:p>
            <a:r>
              <a:rPr lang="en-US" sz="3500" b="1" dirty="0">
                <a:latin typeface="Calibri" panose="020F0502020204030204" pitchFamily="34" charset="0"/>
                <a:ea typeface="Calibri" panose="020F0502020204030204" pitchFamily="34" charset="0"/>
                <a:cs typeface="Times New Roman" panose="02020603050405020304" pitchFamily="18" charset="0"/>
              </a:rPr>
              <a:t>NIV</a:t>
            </a:r>
            <a:r>
              <a:rPr lang="en-US" sz="3500" dirty="0">
                <a:latin typeface="Calibri" panose="020F0502020204030204" pitchFamily="34" charset="0"/>
                <a:ea typeface="Calibri" panose="020F0502020204030204" pitchFamily="34" charset="0"/>
                <a:cs typeface="Times New Roman" panose="02020603050405020304" pitchFamily="18" charset="0"/>
              </a:rPr>
              <a:t>   You should not be surprised at my saying, </a:t>
            </a:r>
            <a:r>
              <a:rPr lang="en-US" sz="3500" b="1" dirty="0">
                <a:latin typeface="Calibri" panose="020F0502020204030204" pitchFamily="34" charset="0"/>
                <a:ea typeface="Calibri" panose="020F0502020204030204" pitchFamily="34" charset="0"/>
                <a:cs typeface="Times New Roman" panose="02020603050405020304" pitchFamily="18" charset="0"/>
              </a:rPr>
              <a:t>‘You </a:t>
            </a:r>
            <a:r>
              <a:rPr lang="en-US" sz="3500" dirty="0">
                <a:latin typeface="Calibri" panose="020F0502020204030204" pitchFamily="34" charset="0"/>
                <a:ea typeface="Calibri" panose="020F0502020204030204" pitchFamily="34" charset="0"/>
                <a:cs typeface="Times New Roman" panose="02020603050405020304" pitchFamily="18" charset="0"/>
              </a:rPr>
              <a:t>must be born again.’</a:t>
            </a:r>
          </a:p>
          <a:p>
            <a:r>
              <a:rPr lang="en-US" sz="3500" b="1" dirty="0">
                <a:latin typeface="Calibri" panose="020F0502020204030204" pitchFamily="34" charset="0"/>
                <a:ea typeface="Calibri" panose="020F0502020204030204" pitchFamily="34" charset="0"/>
                <a:cs typeface="Times New Roman" panose="02020603050405020304" pitchFamily="18" charset="0"/>
              </a:rPr>
              <a:t>CSB</a:t>
            </a:r>
            <a:r>
              <a:rPr lang="en-US" sz="3500" dirty="0">
                <a:latin typeface="Calibri" panose="020F0502020204030204" pitchFamily="34" charset="0"/>
                <a:ea typeface="Calibri" panose="020F0502020204030204" pitchFamily="34" charset="0"/>
                <a:cs typeface="Times New Roman" panose="02020603050405020304" pitchFamily="18" charset="0"/>
              </a:rPr>
              <a:t>    Do not be amazed that I told you that </a:t>
            </a:r>
            <a:r>
              <a:rPr lang="en-US" sz="3500" b="1" dirty="0">
                <a:latin typeface="Calibri" panose="020F0502020204030204" pitchFamily="34" charset="0"/>
                <a:ea typeface="Calibri" panose="020F0502020204030204" pitchFamily="34" charset="0"/>
                <a:cs typeface="Times New Roman" panose="02020603050405020304" pitchFamily="18" charset="0"/>
              </a:rPr>
              <a:t>you</a:t>
            </a:r>
            <a:r>
              <a:rPr lang="en-US" sz="3500" dirty="0">
                <a:latin typeface="Calibri" panose="020F0502020204030204" pitchFamily="34" charset="0"/>
                <a:ea typeface="Calibri" panose="020F0502020204030204" pitchFamily="34" charset="0"/>
                <a:cs typeface="Times New Roman" panose="02020603050405020304" pitchFamily="18" charset="0"/>
              </a:rPr>
              <a:t> must be born again.</a:t>
            </a:r>
          </a:p>
          <a:p>
            <a:r>
              <a:rPr lang="en-US" sz="3500" b="1" dirty="0">
                <a:latin typeface="Calibri" panose="020F0502020204030204" pitchFamily="34" charset="0"/>
                <a:ea typeface="Calibri" panose="020F0502020204030204" pitchFamily="34" charset="0"/>
                <a:cs typeface="Times New Roman" panose="02020603050405020304" pitchFamily="18" charset="0"/>
              </a:rPr>
              <a:t>NKJV</a:t>
            </a:r>
            <a:r>
              <a:rPr lang="en-US" sz="3500" dirty="0">
                <a:latin typeface="Calibri" panose="020F0502020204030204" pitchFamily="34" charset="0"/>
                <a:ea typeface="Calibri" panose="020F0502020204030204" pitchFamily="34" charset="0"/>
                <a:cs typeface="Times New Roman" panose="02020603050405020304" pitchFamily="18" charset="0"/>
              </a:rPr>
              <a:t>  Do not marvel that I said to you, ‘</a:t>
            </a:r>
            <a:r>
              <a:rPr lang="en-US" sz="3500" b="1" dirty="0">
                <a:latin typeface="Calibri" panose="020F0502020204030204" pitchFamily="34" charset="0"/>
                <a:ea typeface="Calibri" panose="020F0502020204030204" pitchFamily="34" charset="0"/>
                <a:cs typeface="Times New Roman" panose="02020603050405020304" pitchFamily="18" charset="0"/>
              </a:rPr>
              <a:t>You</a:t>
            </a:r>
            <a:r>
              <a:rPr lang="en-US" sz="3500" dirty="0">
                <a:latin typeface="Calibri" panose="020F0502020204030204" pitchFamily="34" charset="0"/>
                <a:ea typeface="Calibri" panose="020F0502020204030204" pitchFamily="34" charset="0"/>
                <a:cs typeface="Times New Roman" panose="02020603050405020304" pitchFamily="18" charset="0"/>
              </a:rPr>
              <a:t> must be born again.’</a:t>
            </a:r>
          </a:p>
          <a:p>
            <a:r>
              <a:rPr lang="en-US" sz="3500" b="1" dirty="0">
                <a:latin typeface="Calibri" panose="020F0502020204030204" pitchFamily="34" charset="0"/>
                <a:ea typeface="Calibri" panose="020F0502020204030204" pitchFamily="34" charset="0"/>
                <a:cs typeface="Times New Roman" panose="02020603050405020304" pitchFamily="18" charset="0"/>
              </a:rPr>
              <a:t>ESV </a:t>
            </a:r>
            <a:r>
              <a:rPr lang="en-US" sz="3500" dirty="0">
                <a:latin typeface="Calibri" panose="020F0502020204030204" pitchFamily="34" charset="0"/>
                <a:ea typeface="Calibri" panose="020F0502020204030204" pitchFamily="34" charset="0"/>
                <a:cs typeface="Times New Roman" panose="02020603050405020304" pitchFamily="18" charset="0"/>
              </a:rPr>
              <a:t>   Do not marvel that I said to you, ‘</a:t>
            </a:r>
            <a:r>
              <a:rPr lang="en-US" sz="3500" b="1" dirty="0">
                <a:latin typeface="Calibri" panose="020F0502020204030204" pitchFamily="34" charset="0"/>
                <a:ea typeface="Calibri" panose="020F0502020204030204" pitchFamily="34" charset="0"/>
                <a:cs typeface="Times New Roman" panose="02020603050405020304" pitchFamily="18" charset="0"/>
              </a:rPr>
              <a:t>You</a:t>
            </a:r>
            <a:r>
              <a:rPr lang="en-US" sz="3500" dirty="0">
                <a:latin typeface="Calibri" panose="020F0502020204030204" pitchFamily="34" charset="0"/>
                <a:ea typeface="Calibri" panose="020F0502020204030204" pitchFamily="34" charset="0"/>
                <a:cs typeface="Times New Roman" panose="02020603050405020304" pitchFamily="18" charset="0"/>
              </a:rPr>
              <a:t> must be born again.’</a:t>
            </a:r>
          </a:p>
          <a:p>
            <a:r>
              <a:rPr lang="en-US" sz="3500" b="1" dirty="0">
                <a:latin typeface="Calibri" panose="020F0502020204030204" pitchFamily="34" charset="0"/>
                <a:ea typeface="Calibri" panose="020F0502020204030204" pitchFamily="34" charset="0"/>
                <a:cs typeface="Times New Roman" panose="02020603050405020304" pitchFamily="18" charset="0"/>
              </a:rPr>
              <a:t>NASB</a:t>
            </a:r>
            <a:r>
              <a:rPr lang="en-US" sz="3500" dirty="0">
                <a:latin typeface="Calibri" panose="020F0502020204030204" pitchFamily="34" charset="0"/>
                <a:ea typeface="Calibri" panose="020F0502020204030204" pitchFamily="34" charset="0"/>
                <a:cs typeface="Times New Roman" panose="02020603050405020304" pitchFamily="18" charset="0"/>
              </a:rPr>
              <a:t> Do not be amazed that I said to you, ‘</a:t>
            </a:r>
            <a:r>
              <a:rPr lang="en-US" sz="3500" b="1" dirty="0">
                <a:latin typeface="Calibri" panose="020F0502020204030204" pitchFamily="34" charset="0"/>
                <a:ea typeface="Calibri" panose="020F0502020204030204" pitchFamily="34" charset="0"/>
                <a:cs typeface="Times New Roman" panose="02020603050405020304" pitchFamily="18" charset="0"/>
              </a:rPr>
              <a:t>You</a:t>
            </a:r>
            <a:r>
              <a:rPr lang="en-US" sz="3500" dirty="0">
                <a:latin typeface="Calibri" panose="020F0502020204030204" pitchFamily="34" charset="0"/>
                <a:ea typeface="Calibri" panose="020F0502020204030204" pitchFamily="34" charset="0"/>
                <a:cs typeface="Times New Roman" panose="02020603050405020304" pitchFamily="18" charset="0"/>
              </a:rPr>
              <a:t> must be born again.’</a:t>
            </a: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21</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835627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761361"/>
            <a:ext cx="11619470" cy="4524315"/>
          </a:xfrm>
          <a:prstGeom prst="rect">
            <a:avLst/>
          </a:prstGeom>
          <a:noFill/>
        </p:spPr>
        <p:txBody>
          <a:bodyPr wrap="square" rtlCol="0">
            <a:spAutoFit/>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“…a modern reader would not likely understand that Jesus was actually telling Nicodemus that all people must be born again.”</a:t>
            </a:r>
          </a:p>
          <a:p>
            <a:r>
              <a:rPr lang="en-US" sz="4800" dirty="0">
                <a:latin typeface="Calibri" panose="020F0502020204030204" pitchFamily="34" charset="0"/>
                <a:ea typeface="Calibri" panose="020F0502020204030204" pitchFamily="34" charset="0"/>
                <a:cs typeface="Times New Roman" panose="02020603050405020304" pitchFamily="18" charset="0"/>
              </a:rPr>
              <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dirty="0">
                <a:latin typeface="Calibri" panose="020F0502020204030204" pitchFamily="34" charset="0"/>
                <a:ea typeface="Calibri" panose="020F0502020204030204" pitchFamily="34" charset="0"/>
                <a:cs typeface="Times New Roman" panose="02020603050405020304" pitchFamily="18" charset="0"/>
              </a:rPr>
              <a:t>Here is a simple rule, pronouns that begin with ‘T’ are always singular. Pronouns that begin with ‘Y’ are always plural.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22</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953217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761361"/>
            <a:ext cx="11619470" cy="4524315"/>
          </a:xfrm>
          <a:prstGeom prst="rect">
            <a:avLst/>
          </a:prstGeom>
          <a:noFill/>
        </p:spPr>
        <p:txBody>
          <a:bodyPr wrap="square" rtlCol="0">
            <a:spAutoFit/>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Exodus 4:15 And thou (</a:t>
            </a:r>
            <a:r>
              <a:rPr lang="en-US" sz="4000" b="1" dirty="0">
                <a:latin typeface="Calibri" panose="020F0502020204030204" pitchFamily="34" charset="0"/>
                <a:ea typeface="Calibri" panose="020F0502020204030204" pitchFamily="34" charset="0"/>
                <a:cs typeface="Times New Roman" panose="02020603050405020304" pitchFamily="18" charset="0"/>
              </a:rPr>
              <a:t>2nd person singular, subject form [Moses</a:t>
            </a:r>
            <a:r>
              <a:rPr lang="en-US" sz="4000" dirty="0">
                <a:latin typeface="Calibri" panose="020F0502020204030204" pitchFamily="34" charset="0"/>
                <a:ea typeface="Calibri" panose="020F0502020204030204" pitchFamily="34" charset="0"/>
                <a:cs typeface="Times New Roman" panose="02020603050405020304" pitchFamily="18" charset="0"/>
              </a:rPr>
              <a:t>]) shalt speak unto him [</a:t>
            </a:r>
            <a:r>
              <a:rPr lang="en-US" sz="4000" b="1" dirty="0">
                <a:latin typeface="Calibri" panose="020F0502020204030204" pitchFamily="34" charset="0"/>
                <a:ea typeface="Calibri" panose="020F0502020204030204" pitchFamily="34" charset="0"/>
                <a:cs typeface="Times New Roman" panose="02020603050405020304" pitchFamily="18" charset="0"/>
              </a:rPr>
              <a:t>Aaron</a:t>
            </a:r>
            <a:r>
              <a:rPr lang="en-US" sz="4000" dirty="0">
                <a:latin typeface="Calibri" panose="020F0502020204030204" pitchFamily="34" charset="0"/>
                <a:ea typeface="Calibri" panose="020F0502020204030204" pitchFamily="34" charset="0"/>
                <a:cs typeface="Times New Roman" panose="02020603050405020304" pitchFamily="18" charset="0"/>
              </a:rPr>
              <a:t>], and put words in his mouth: and I[</a:t>
            </a:r>
            <a:r>
              <a:rPr lang="en-US" sz="4000" b="1" dirty="0">
                <a:latin typeface="Calibri" panose="020F0502020204030204" pitchFamily="34" charset="0"/>
                <a:ea typeface="Calibri" panose="020F0502020204030204" pitchFamily="34" charset="0"/>
                <a:cs typeface="Times New Roman" panose="02020603050405020304" pitchFamily="18" charset="0"/>
              </a:rPr>
              <a:t>God]</a:t>
            </a:r>
            <a:r>
              <a:rPr lang="en-US" sz="4000" dirty="0">
                <a:latin typeface="Calibri" panose="020F0502020204030204" pitchFamily="34" charset="0"/>
                <a:ea typeface="Calibri" panose="020F0502020204030204" pitchFamily="34" charset="0"/>
                <a:cs typeface="Times New Roman" panose="02020603050405020304" pitchFamily="18" charset="0"/>
              </a:rPr>
              <a:t> will be with thy (</a:t>
            </a:r>
            <a:r>
              <a:rPr lang="en-US" sz="4000" b="1" dirty="0">
                <a:latin typeface="Calibri" panose="020F0502020204030204" pitchFamily="34" charset="0"/>
                <a:ea typeface="Calibri" panose="020F0502020204030204" pitchFamily="34" charset="0"/>
                <a:cs typeface="Times New Roman" panose="02020603050405020304" pitchFamily="18" charset="0"/>
              </a:rPr>
              <a:t>2nd person singular, possessive form [Moses]) </a:t>
            </a:r>
            <a:r>
              <a:rPr lang="en-US" sz="4000" dirty="0">
                <a:latin typeface="Calibri" panose="020F0502020204030204" pitchFamily="34" charset="0"/>
                <a:ea typeface="Calibri" panose="020F0502020204030204" pitchFamily="34" charset="0"/>
                <a:cs typeface="Times New Roman" panose="02020603050405020304" pitchFamily="18" charset="0"/>
              </a:rPr>
              <a:t>mouth, and with his mouth [Aaron], and will teach you what ye </a:t>
            </a:r>
            <a:r>
              <a:rPr lang="en-US" sz="4000" b="1" dirty="0">
                <a:latin typeface="Calibri" panose="020F0502020204030204" pitchFamily="34" charset="0"/>
                <a:ea typeface="Calibri" panose="020F0502020204030204" pitchFamily="34" charset="0"/>
                <a:cs typeface="Times New Roman" panose="02020603050405020304" pitchFamily="18" charset="0"/>
              </a:rPr>
              <a:t>(plural, subject form [Moses and Aaron]) </a:t>
            </a:r>
            <a:r>
              <a:rPr lang="en-US" sz="4000" dirty="0">
                <a:latin typeface="Calibri" panose="020F0502020204030204" pitchFamily="34" charset="0"/>
                <a:ea typeface="Calibri" panose="020F0502020204030204" pitchFamily="34" charset="0"/>
                <a:cs typeface="Times New Roman" panose="02020603050405020304" pitchFamily="18" charset="0"/>
              </a:rPr>
              <a:t>shall do.</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23</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14411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027906"/>
            <a:ext cx="11619470" cy="6124754"/>
          </a:xfrm>
          <a:prstGeom prst="rect">
            <a:avLst/>
          </a:prstGeom>
          <a:noFill/>
        </p:spPr>
        <p:txBody>
          <a:bodyPr wrap="square" rtlCol="0">
            <a:spAutoFit/>
          </a:bodyPr>
          <a:lstStyle/>
          <a:p>
            <a:r>
              <a:rPr lang="en-US" sz="4400" b="1" dirty="0">
                <a:latin typeface="Calibri" panose="020F0502020204030204" pitchFamily="34" charset="0"/>
                <a:ea typeface="Calibri" panose="020F0502020204030204" pitchFamily="34" charset="0"/>
                <a:cs typeface="Times New Roman" panose="02020603050405020304" pitchFamily="18" charset="0"/>
              </a:rPr>
              <a:t>NIV    </a:t>
            </a:r>
            <a:r>
              <a:rPr lang="en-US" sz="4400" dirty="0">
                <a:latin typeface="Calibri" panose="020F0502020204030204" pitchFamily="34" charset="0"/>
                <a:ea typeface="Calibri" panose="020F0502020204030204" pitchFamily="34" charset="0"/>
                <a:cs typeface="Times New Roman" panose="02020603050405020304" pitchFamily="18" charset="0"/>
              </a:rPr>
              <a:t>You shall speak to him and put words in his mouth; I will help both of you speak and will teach </a:t>
            </a:r>
            <a:r>
              <a:rPr lang="en-US" sz="4400" b="1" dirty="0">
                <a:latin typeface="Calibri" panose="020F0502020204030204" pitchFamily="34" charset="0"/>
                <a:ea typeface="Calibri" panose="020F0502020204030204" pitchFamily="34" charset="0"/>
                <a:cs typeface="Times New Roman" panose="02020603050405020304" pitchFamily="18" charset="0"/>
              </a:rPr>
              <a:t>you what to do.</a:t>
            </a:r>
          </a:p>
          <a:p>
            <a:endParaRPr lang="en-US" sz="4400" b="1" dirty="0">
              <a:latin typeface="Calibri" panose="020F0502020204030204" pitchFamily="34" charset="0"/>
              <a:ea typeface="Calibri" panose="020F0502020204030204" pitchFamily="34" charset="0"/>
              <a:cs typeface="Times New Roman" panose="02020603050405020304" pitchFamily="18" charset="0"/>
            </a:endParaRPr>
          </a:p>
          <a:p>
            <a:r>
              <a:rPr lang="en-US" sz="4400" b="1" dirty="0">
                <a:latin typeface="Calibri" panose="020F0502020204030204" pitchFamily="34" charset="0"/>
                <a:ea typeface="Calibri" panose="020F0502020204030204" pitchFamily="34" charset="0"/>
                <a:cs typeface="Times New Roman" panose="02020603050405020304" pitchFamily="18" charset="0"/>
              </a:rPr>
              <a:t>NKJV </a:t>
            </a:r>
            <a:r>
              <a:rPr lang="en-US" sz="4400" dirty="0">
                <a:latin typeface="Calibri" panose="020F0502020204030204" pitchFamily="34" charset="0"/>
                <a:ea typeface="Calibri" panose="020F0502020204030204" pitchFamily="34" charset="0"/>
                <a:cs typeface="Times New Roman" panose="02020603050405020304" pitchFamily="18" charset="0"/>
              </a:rPr>
              <a:t>Now you shall speak to him and put the words in his mouth. And I will be with your mouth and with his mouth, and I will teach </a:t>
            </a:r>
            <a:r>
              <a:rPr lang="en-US" sz="4400" b="1" dirty="0">
                <a:latin typeface="Calibri" panose="020F0502020204030204" pitchFamily="34" charset="0"/>
                <a:ea typeface="Calibri" panose="020F0502020204030204" pitchFamily="34" charset="0"/>
                <a:cs typeface="Times New Roman" panose="02020603050405020304" pitchFamily="18" charset="0"/>
              </a:rPr>
              <a:t>you what you shall do.</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24</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108421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690688"/>
            <a:ext cx="11619470" cy="2739211"/>
          </a:xfrm>
          <a:prstGeom prst="rect">
            <a:avLst/>
          </a:prstGeom>
          <a:noFill/>
        </p:spPr>
        <p:txBody>
          <a:bodyPr wrap="square" rtlCol="0">
            <a:spAutoFit/>
          </a:bodyPr>
          <a:lstStyle/>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We could go one step further:</a:t>
            </a:r>
          </a:p>
          <a:p>
            <a:pPr marL="457200" marR="0" indent="-457200">
              <a:spcBef>
                <a:spcPts val="0"/>
              </a:spcBef>
              <a:spcAft>
                <a:spcPts val="0"/>
              </a:spcAft>
            </a:pPr>
            <a:r>
              <a:rPr lang="en-US" sz="4400" b="1" dirty="0">
                <a:latin typeface="Calibri" panose="020F0502020204030204" pitchFamily="34" charset="0"/>
                <a:ea typeface="Calibri" panose="020F0502020204030204" pitchFamily="34" charset="0"/>
                <a:cs typeface="Times New Roman" panose="02020603050405020304" pitchFamily="18" charset="0"/>
              </a:rPr>
              <a:t>Subjects</a:t>
            </a:r>
            <a:r>
              <a:rPr lang="en-US" sz="4400" dirty="0">
                <a:latin typeface="Calibri" panose="020F0502020204030204" pitchFamily="34" charset="0"/>
                <a:ea typeface="Calibri" panose="020F0502020204030204" pitchFamily="34" charset="0"/>
                <a:cs typeface="Times New Roman" panose="02020603050405020304" pitchFamily="18" charset="0"/>
              </a:rPr>
              <a:t> – is the person performing the action.</a:t>
            </a:r>
          </a:p>
          <a:p>
            <a:pPr marL="457200" marR="0" indent="-457200">
              <a:spcBef>
                <a:spcPts val="0"/>
              </a:spcBef>
              <a:spcAft>
                <a:spcPts val="0"/>
              </a:spcAft>
            </a:pPr>
            <a:r>
              <a:rPr lang="en-US" sz="4400" b="1" dirty="0">
                <a:latin typeface="Calibri" panose="020F0502020204030204" pitchFamily="34" charset="0"/>
                <a:ea typeface="Calibri" panose="020F0502020204030204" pitchFamily="34" charset="0"/>
                <a:cs typeface="Times New Roman" panose="02020603050405020304" pitchFamily="18" charset="0"/>
              </a:rPr>
              <a:t>Objects </a:t>
            </a:r>
            <a:r>
              <a:rPr lang="en-US" sz="4400" dirty="0">
                <a:latin typeface="Calibri" panose="020F0502020204030204" pitchFamily="34" charset="0"/>
                <a:ea typeface="Calibri" panose="020F0502020204030204" pitchFamily="34" charset="0"/>
                <a:cs typeface="Times New Roman" panose="02020603050405020304" pitchFamily="18" charset="0"/>
              </a:rPr>
              <a:t>– is the person receiving the action.</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25</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019212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270558"/>
            <a:ext cx="11619470" cy="6124754"/>
          </a:xfrm>
          <a:prstGeom prst="rect">
            <a:avLst/>
          </a:prstGeom>
          <a:noFill/>
        </p:spPr>
        <p:txBody>
          <a:bodyPr wrap="square" rtlCol="0">
            <a:spAutoFit/>
          </a:bodyPr>
          <a:lstStyle/>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Simple sentence to illustrate: Mary (subject) is feeding(verb) the baby (object).</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 </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Chart to illustrate:</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“T” pronouns are singular</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“Thou” = Singular, </a:t>
            </a:r>
            <a:r>
              <a:rPr lang="en-US" sz="4400" b="1" dirty="0">
                <a:latin typeface="Calibri" panose="020F0502020204030204" pitchFamily="34" charset="0"/>
                <a:ea typeface="Calibri" panose="020F0502020204030204" pitchFamily="34" charset="0"/>
                <a:cs typeface="Times New Roman" panose="02020603050405020304" pitchFamily="18" charset="0"/>
              </a:rPr>
              <a:t>Subject Form [Performer</a:t>
            </a:r>
            <a:r>
              <a:rPr lang="en-US" sz="4400" dirty="0">
                <a:latin typeface="Calibri" panose="020F0502020204030204" pitchFamily="34" charset="0"/>
                <a:ea typeface="Calibri" panose="020F0502020204030204" pitchFamily="34" charset="0"/>
                <a:cs typeface="Times New Roman" panose="02020603050405020304" pitchFamily="18" charset="0"/>
              </a:rPr>
              <a:t>]</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“Thee” = Singular, </a:t>
            </a:r>
            <a:r>
              <a:rPr lang="en-US" sz="4400" b="1" dirty="0">
                <a:latin typeface="Calibri" panose="020F0502020204030204" pitchFamily="34" charset="0"/>
                <a:ea typeface="Calibri" panose="020F0502020204030204" pitchFamily="34" charset="0"/>
                <a:cs typeface="Times New Roman" panose="02020603050405020304" pitchFamily="18" charset="0"/>
              </a:rPr>
              <a:t>Object Form [Receiver]</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“Thy” and “Thine” </a:t>
            </a:r>
            <a:r>
              <a:rPr lang="en-US" sz="4400" b="1" dirty="0">
                <a:latin typeface="Calibri" panose="020F0502020204030204" pitchFamily="34" charset="0"/>
                <a:ea typeface="Calibri" panose="020F0502020204030204" pitchFamily="34" charset="0"/>
                <a:cs typeface="Times New Roman" panose="02020603050405020304" pitchFamily="18" charset="0"/>
              </a:rPr>
              <a:t>show possession </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26</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805393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720840"/>
            <a:ext cx="11619470" cy="5632311"/>
          </a:xfrm>
          <a:prstGeom prst="rect">
            <a:avLst/>
          </a:prstGeom>
          <a:noFill/>
        </p:spPr>
        <p:txBody>
          <a:bodyPr wrap="square" rtlCol="0">
            <a:spAutoFit/>
          </a:bodyPr>
          <a:lstStyle/>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“Y” pronouns are plural</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“Ye” = Plural, </a:t>
            </a:r>
            <a:r>
              <a:rPr lang="en-US" sz="4400" b="1" dirty="0">
                <a:latin typeface="Calibri" panose="020F0502020204030204" pitchFamily="34" charset="0"/>
                <a:ea typeface="Calibri" panose="020F0502020204030204" pitchFamily="34" charset="0"/>
                <a:cs typeface="Times New Roman" panose="02020603050405020304" pitchFamily="18" charset="0"/>
              </a:rPr>
              <a:t>Subject Form [Performer]</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“You” = Plural, </a:t>
            </a:r>
            <a:r>
              <a:rPr lang="en-US" sz="4400" b="1" dirty="0">
                <a:latin typeface="Calibri" panose="020F0502020204030204" pitchFamily="34" charset="0"/>
                <a:ea typeface="Calibri" panose="020F0502020204030204" pitchFamily="34" charset="0"/>
                <a:cs typeface="Times New Roman" panose="02020603050405020304" pitchFamily="18" charset="0"/>
              </a:rPr>
              <a:t>Object Form [Receiver]</a:t>
            </a:r>
          </a:p>
          <a:p>
            <a:pPr marL="457200" marR="0" indent="-457200">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“Your(s)” shows possession</a:t>
            </a:r>
          </a:p>
          <a:p>
            <a:pPr marL="457200" marR="0">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These pronouns give more exacting translation that is particularly relevant to biblical Greek of the differentiation that the Greek language uses between subjects and objects. </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27</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20483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720840"/>
            <a:ext cx="11619470" cy="5878532"/>
          </a:xfrm>
          <a:prstGeom prst="rect">
            <a:avLst/>
          </a:prstGeom>
          <a:noFill/>
        </p:spPr>
        <p:txBody>
          <a:bodyPr wrap="square" rtlCol="0">
            <a:spAutoFit/>
          </a:bodyPr>
          <a:lstStyle/>
          <a:p>
            <a:pPr marR="0" lvl="0">
              <a:spcBef>
                <a:spcPts val="0"/>
              </a:spcBef>
              <a:spcAft>
                <a:spcPts val="0"/>
              </a:spcAft>
            </a:pPr>
            <a:r>
              <a:rPr lang="en-US" sz="4800" b="1" dirty="0">
                <a:latin typeface="Calibri" panose="020F0502020204030204" pitchFamily="34" charset="0"/>
                <a:ea typeface="Calibri" panose="020F0502020204030204" pitchFamily="34" charset="0"/>
                <a:cs typeface="Times New Roman" panose="02020603050405020304" pitchFamily="18" charset="0"/>
              </a:rPr>
              <a:t>B. Present Tense Verbs are used describe past actions:</a:t>
            </a:r>
            <a:endParaRPr lang="en-US" sz="4800" dirty="0">
              <a:latin typeface="Calibri" panose="020F0502020204030204" pitchFamily="34" charset="0"/>
              <a:ea typeface="Calibri" panose="020F0502020204030204" pitchFamily="34" charset="0"/>
              <a:cs typeface="Times New Roman" panose="02020603050405020304" pitchFamily="18" charset="0"/>
            </a:endParaRPr>
          </a:p>
          <a:p>
            <a:r>
              <a:rPr lang="en-US" sz="4000" dirty="0">
                <a:latin typeface="Calibri" panose="020F0502020204030204" pitchFamily="34" charset="0"/>
                <a:ea typeface="Calibri" panose="020F0502020204030204" pitchFamily="34" charset="0"/>
                <a:cs typeface="Times New Roman" panose="02020603050405020304" pitchFamily="18" charset="0"/>
              </a:rPr>
              <a:t> </a:t>
            </a:r>
          </a:p>
          <a:p>
            <a:r>
              <a:rPr lang="en-US" sz="4000" b="1" dirty="0">
                <a:latin typeface="Calibri" panose="020F0502020204030204" pitchFamily="34" charset="0"/>
                <a:ea typeface="Calibri" panose="020F0502020204030204" pitchFamily="34" charset="0"/>
                <a:cs typeface="Times New Roman" panose="02020603050405020304" pitchFamily="18" charset="0"/>
              </a:rPr>
              <a:t>Matthew 3:13 </a:t>
            </a:r>
            <a:r>
              <a:rPr lang="en-US" sz="4000" i="1" dirty="0">
                <a:latin typeface="Calibri" panose="020F0502020204030204" pitchFamily="34" charset="0"/>
                <a:ea typeface="Calibri" panose="020F0502020204030204" pitchFamily="34" charset="0"/>
                <a:cs typeface="Times New Roman" panose="02020603050405020304" pitchFamily="18" charset="0"/>
              </a:rPr>
              <a:t>Then </a:t>
            </a:r>
            <a:r>
              <a:rPr lang="en-US" sz="4000" b="1" i="1" dirty="0">
                <a:latin typeface="Calibri" panose="020F0502020204030204" pitchFamily="34" charset="0"/>
                <a:ea typeface="Calibri" panose="020F0502020204030204" pitchFamily="34" charset="0"/>
                <a:cs typeface="Times New Roman" panose="02020603050405020304" pitchFamily="18" charset="0"/>
              </a:rPr>
              <a:t>cometh</a:t>
            </a:r>
            <a:r>
              <a:rPr lang="en-US" sz="4000" i="1" dirty="0">
                <a:latin typeface="Calibri" panose="020F0502020204030204" pitchFamily="34" charset="0"/>
                <a:ea typeface="Calibri" panose="020F0502020204030204" pitchFamily="34" charset="0"/>
                <a:cs typeface="Times New Roman" panose="02020603050405020304" pitchFamily="18" charset="0"/>
              </a:rPr>
              <a:t> Jesus from Galilee to Jordan unto John.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dirty="0" err="1">
                <a:latin typeface="Calibri" panose="020F0502020204030204" pitchFamily="34" charset="0"/>
                <a:ea typeface="Calibri" panose="020F0502020204030204" pitchFamily="34" charset="0"/>
                <a:cs typeface="Times New Roman" panose="02020603050405020304" pitchFamily="18" charset="0"/>
              </a:rPr>
              <a:t>Τότε</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b="1" dirty="0">
                <a:latin typeface="Calibri" panose="020F0502020204030204" pitchFamily="34" charset="0"/>
                <a:ea typeface="Calibri" panose="020F0502020204030204" pitchFamily="34" charset="0"/>
                <a:cs typeface="Times New Roman" panose="02020603050405020304" pitchFamily="18" charset="0"/>
              </a:rPr>
              <a:t>πα</a:t>
            </a:r>
            <a:r>
              <a:rPr lang="en-US" sz="4000" b="1" dirty="0" err="1">
                <a:latin typeface="Calibri" panose="020F0502020204030204" pitchFamily="34" charset="0"/>
                <a:ea typeface="Calibri" panose="020F0502020204030204" pitchFamily="34" charset="0"/>
                <a:cs typeface="Times New Roman" panose="02020603050405020304" pitchFamily="18" charset="0"/>
              </a:rPr>
              <a:t>ρ</a:t>
            </a:r>
            <a:r>
              <a:rPr lang="en-US" sz="4000" b="1" dirty="0">
                <a:latin typeface="Calibri" panose="020F0502020204030204" pitchFamily="34" charset="0"/>
                <a:ea typeface="Calibri" panose="020F0502020204030204" pitchFamily="34" charset="0"/>
                <a:cs typeface="Times New Roman" panose="02020603050405020304" pitchFamily="18" charset="0"/>
              </a:rPr>
              <a:t>α</a:t>
            </a:r>
            <a:r>
              <a:rPr lang="en-US" sz="4000" b="1" dirty="0" err="1">
                <a:latin typeface="Calibri" panose="020F0502020204030204" pitchFamily="34" charset="0"/>
                <a:ea typeface="Calibri" panose="020F0502020204030204" pitchFamily="34" charset="0"/>
                <a:cs typeface="Times New Roman" panose="02020603050405020304" pitchFamily="18" charset="0"/>
              </a:rPr>
              <a:t>γίνετ</a:t>
            </a:r>
            <a:r>
              <a:rPr lang="en-US" sz="4000" b="1" dirty="0">
                <a:latin typeface="Calibri" panose="020F0502020204030204" pitchFamily="34" charset="0"/>
                <a:ea typeface="Calibri" panose="020F0502020204030204" pitchFamily="34" charset="0"/>
                <a:cs typeface="Times New Roman" panose="02020603050405020304" pitchFamily="18" charset="0"/>
              </a:rPr>
              <a:t>α</a:t>
            </a:r>
            <a:r>
              <a:rPr lang="en-US" sz="4000" b="1" dirty="0" err="1">
                <a:latin typeface="Calibri" panose="020F0502020204030204" pitchFamily="34" charset="0"/>
                <a:ea typeface="Calibri" panose="020F0502020204030204" pitchFamily="34" charset="0"/>
                <a:cs typeface="Times New Roman" panose="02020603050405020304" pitchFamily="18" charset="0"/>
              </a:rPr>
              <a:t>ι</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ὁ</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Ἰησοῦς</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ἀ</a:t>
            </a:r>
            <a:r>
              <a:rPr lang="en-US" sz="4000" dirty="0">
                <a:latin typeface="Calibri" panose="020F0502020204030204" pitchFamily="34" charset="0"/>
                <a:ea typeface="Calibri" panose="020F0502020204030204" pitchFamily="34" charset="0"/>
                <a:cs typeface="Times New Roman" panose="02020603050405020304" pitchFamily="18" charset="0"/>
              </a:rPr>
              <a:t>π</a:t>
            </a:r>
            <a:r>
              <a:rPr lang="en-US" sz="4000" dirty="0" err="1">
                <a:latin typeface="Calibri" panose="020F0502020204030204" pitchFamily="34" charset="0"/>
                <a:ea typeface="Calibri" panose="020F0502020204030204" pitchFamily="34" charset="0"/>
                <a:cs typeface="Times New Roman" panose="02020603050405020304" pitchFamily="18" charset="0"/>
              </a:rPr>
              <a:t>ὸ</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τῆς</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Γ</a:t>
            </a:r>
            <a:r>
              <a:rPr lang="en-US" sz="4000" dirty="0">
                <a:latin typeface="Calibri" panose="020F0502020204030204" pitchFamily="34" charset="0"/>
                <a:ea typeface="Calibri" panose="020F0502020204030204" pitchFamily="34" charset="0"/>
                <a:cs typeface="Times New Roman" panose="02020603050405020304" pitchFamily="18" charset="0"/>
              </a:rPr>
              <a:t>α</a:t>
            </a:r>
            <a:r>
              <a:rPr lang="en-US" sz="4000" dirty="0" err="1">
                <a:latin typeface="Calibri" panose="020F0502020204030204" pitchFamily="34" charset="0"/>
                <a:ea typeface="Calibri" panose="020F0502020204030204" pitchFamily="34" charset="0"/>
                <a:cs typeface="Times New Roman" panose="02020603050405020304" pitchFamily="18" charset="0"/>
              </a:rPr>
              <a:t>λιλ</a:t>
            </a:r>
            <a:r>
              <a:rPr lang="en-US" sz="4000" dirty="0">
                <a:latin typeface="Calibri" panose="020F0502020204030204" pitchFamily="34" charset="0"/>
                <a:ea typeface="Calibri" panose="020F0502020204030204" pitchFamily="34" charset="0"/>
                <a:cs typeface="Times New Roman" panose="02020603050405020304" pitchFamily="18" charset="0"/>
              </a:rPr>
              <a:t>α</a:t>
            </a:r>
            <a:r>
              <a:rPr lang="en-US" sz="4000" dirty="0" err="1">
                <a:latin typeface="Calibri" panose="020F0502020204030204" pitchFamily="34" charset="0"/>
                <a:ea typeface="Calibri" panose="020F0502020204030204" pitchFamily="34" charset="0"/>
                <a:cs typeface="Times New Roman" panose="02020603050405020304" pitchFamily="18" charset="0"/>
              </a:rPr>
              <a:t>ί</a:t>
            </a:r>
            <a:r>
              <a:rPr lang="en-US" sz="4000" dirty="0">
                <a:latin typeface="Calibri" panose="020F0502020204030204" pitchFamily="34" charset="0"/>
                <a:ea typeface="Calibri" panose="020F0502020204030204" pitchFamily="34" charset="0"/>
                <a:cs typeface="Times New Roman" panose="02020603050405020304" pitchFamily="18" charset="0"/>
              </a:rPr>
              <a:t>α</a:t>
            </a:r>
            <a:r>
              <a:rPr lang="en-US" sz="4000" dirty="0" err="1">
                <a:latin typeface="Calibri" panose="020F0502020204030204" pitchFamily="34" charset="0"/>
                <a:ea typeface="Calibri" panose="020F0502020204030204" pitchFamily="34" charset="0"/>
                <a:cs typeface="Times New Roman" panose="02020603050405020304" pitchFamily="18" charset="0"/>
              </a:rPr>
              <a:t>ς</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ἐ</a:t>
            </a:r>
            <a:r>
              <a:rPr lang="en-US" sz="4000" dirty="0">
                <a:latin typeface="Calibri" panose="020F0502020204030204" pitchFamily="34" charset="0"/>
                <a:ea typeface="Calibri" panose="020F0502020204030204" pitchFamily="34" charset="0"/>
                <a:cs typeface="Times New Roman" panose="02020603050405020304" pitchFamily="18" charset="0"/>
              </a:rPr>
              <a:t>π</a:t>
            </a:r>
            <a:r>
              <a:rPr lang="en-US" sz="4000" dirty="0" err="1">
                <a:latin typeface="Calibri" panose="020F0502020204030204" pitchFamily="34" charset="0"/>
                <a:ea typeface="Calibri" panose="020F0502020204030204" pitchFamily="34" charset="0"/>
                <a:cs typeface="Times New Roman" panose="02020603050405020304" pitchFamily="18" charset="0"/>
              </a:rPr>
              <a:t>ὶ</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τὸν</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Ἰορδάνην</a:t>
            </a:r>
            <a:r>
              <a:rPr lang="en-US" sz="4000" dirty="0">
                <a:latin typeface="Calibri" panose="020F0502020204030204" pitchFamily="34" charset="0"/>
                <a:ea typeface="Calibri" panose="020F0502020204030204" pitchFamily="34" charset="0"/>
                <a:cs typeface="Times New Roman" panose="02020603050405020304" pitchFamily="18" charset="0"/>
              </a:rPr>
              <a:t> π</a:t>
            </a:r>
            <a:r>
              <a:rPr lang="en-US" sz="4000" dirty="0" err="1">
                <a:latin typeface="Calibri" panose="020F0502020204030204" pitchFamily="34" charset="0"/>
                <a:ea typeface="Calibri" panose="020F0502020204030204" pitchFamily="34" charset="0"/>
                <a:cs typeface="Times New Roman" panose="02020603050405020304" pitchFamily="18" charset="0"/>
              </a:rPr>
              <a:t>ρὸς</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τὸν</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Ἰωάννην</a:t>
            </a:r>
            <a:r>
              <a:rPr lang="en-US" sz="4000" dirty="0">
                <a:latin typeface="Calibri" panose="020F0502020204030204" pitchFamily="34" charset="0"/>
                <a:ea typeface="Calibri" panose="020F0502020204030204" pitchFamily="34" charset="0"/>
                <a:cs typeface="Times New Roman" panose="02020603050405020304" pitchFamily="18" charset="0"/>
              </a:rPr>
              <a:t> </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a:p>
            <a:pPr marL="457200" marR="0" indent="-457200">
              <a:spcBef>
                <a:spcPts val="0"/>
              </a:spcBef>
              <a:spcAft>
                <a:spcPts val="0"/>
              </a:spcAft>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28</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529817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720840"/>
            <a:ext cx="11619470" cy="5139869"/>
          </a:xfrm>
          <a:prstGeom prst="rect">
            <a:avLst/>
          </a:prstGeom>
          <a:noFill/>
        </p:spPr>
        <p:txBody>
          <a:bodyPr wrap="square" rtlCol="0">
            <a:spAutoFit/>
          </a:bodyPr>
          <a:lstStyle/>
          <a:p>
            <a:r>
              <a:rPr lang="en-US" sz="4800" b="1" dirty="0">
                <a:latin typeface="Calibri" panose="020F0502020204030204" pitchFamily="34" charset="0"/>
                <a:ea typeface="Calibri" panose="020F0502020204030204" pitchFamily="34" charset="0"/>
                <a:cs typeface="Times New Roman" panose="02020603050405020304" pitchFamily="18" charset="0"/>
              </a:rPr>
              <a:t>John 1:38a </a:t>
            </a:r>
            <a:r>
              <a:rPr lang="en-US" sz="4800" i="1" dirty="0">
                <a:latin typeface="Calibri" panose="020F0502020204030204" pitchFamily="34" charset="0"/>
                <a:ea typeface="Calibri" panose="020F0502020204030204" pitchFamily="34" charset="0"/>
                <a:cs typeface="Times New Roman" panose="02020603050405020304" pitchFamily="18" charset="0"/>
              </a:rPr>
              <a:t>Then Jesus turned, and saw them following, and </a:t>
            </a:r>
            <a:r>
              <a:rPr lang="en-US" sz="4800" b="1" i="1" dirty="0" err="1">
                <a:latin typeface="Calibri" panose="020F0502020204030204" pitchFamily="34" charset="0"/>
                <a:ea typeface="Calibri" panose="020F0502020204030204" pitchFamily="34" charset="0"/>
                <a:cs typeface="Times New Roman" panose="02020603050405020304" pitchFamily="18" charset="0"/>
              </a:rPr>
              <a:t>saith</a:t>
            </a:r>
            <a:r>
              <a:rPr lang="en-US" sz="4800" i="1" dirty="0">
                <a:latin typeface="Calibri" panose="020F0502020204030204" pitchFamily="34" charset="0"/>
                <a:ea typeface="Calibri" panose="020F0502020204030204" pitchFamily="34" charset="0"/>
                <a:cs typeface="Times New Roman" panose="02020603050405020304" pitchFamily="18" charset="0"/>
              </a:rPr>
              <a:t> unto them, What seek ye?</a:t>
            </a:r>
            <a:endParaRPr lang="en-US" sz="4800" dirty="0">
              <a:latin typeface="Calibri" panose="020F0502020204030204" pitchFamily="34" charset="0"/>
              <a:ea typeface="Calibri" panose="020F0502020204030204" pitchFamily="34" charset="0"/>
              <a:cs typeface="Times New Roman" panose="02020603050405020304" pitchFamily="18" charset="0"/>
            </a:endParaRPr>
          </a:p>
          <a:p>
            <a:r>
              <a:rPr lang="en-US" sz="4800" dirty="0" err="1">
                <a:latin typeface="Calibri" panose="020F0502020204030204" pitchFamily="34" charset="0"/>
                <a:ea typeface="Calibri" panose="020F0502020204030204" pitchFamily="34" charset="0"/>
                <a:cs typeface="Times New Roman" panose="02020603050405020304" pitchFamily="18" charset="0"/>
              </a:rPr>
              <a:t>στρ</a:t>
            </a:r>
            <a:r>
              <a:rPr lang="en-US" sz="4800" dirty="0">
                <a:latin typeface="Calibri" panose="020F0502020204030204" pitchFamily="34" charset="0"/>
                <a:ea typeface="Calibri" panose="020F0502020204030204" pitchFamily="34" charset="0"/>
                <a:cs typeface="Times New Roman" panose="02020603050405020304" pitchFamily="18" charset="0"/>
              </a:rPr>
              <a:t>α</a:t>
            </a:r>
            <a:r>
              <a:rPr lang="en-US" sz="4800" dirty="0" err="1">
                <a:latin typeface="Calibri" panose="020F0502020204030204" pitchFamily="34" charset="0"/>
                <a:ea typeface="Calibri" panose="020F0502020204030204" pitchFamily="34" charset="0"/>
                <a:cs typeface="Times New Roman" panose="02020603050405020304" pitchFamily="18" charset="0"/>
              </a:rPr>
              <a:t>φεις</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err="1">
                <a:latin typeface="Calibri" panose="020F0502020204030204" pitchFamily="34" charset="0"/>
                <a:ea typeface="Calibri" panose="020F0502020204030204" pitchFamily="34" charset="0"/>
                <a:cs typeface="Times New Roman" panose="02020603050405020304" pitchFamily="18" charset="0"/>
              </a:rPr>
              <a:t>δε</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err="1">
                <a:latin typeface="Calibri" panose="020F0502020204030204" pitchFamily="34" charset="0"/>
                <a:ea typeface="Calibri" panose="020F0502020204030204" pitchFamily="34" charset="0"/>
                <a:cs typeface="Times New Roman" panose="02020603050405020304" pitchFamily="18" charset="0"/>
              </a:rPr>
              <a:t>ὁ</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err="1">
                <a:latin typeface="Calibri" panose="020F0502020204030204" pitchFamily="34" charset="0"/>
                <a:ea typeface="Calibri" panose="020F0502020204030204" pitchFamily="34" charset="0"/>
                <a:cs typeface="Times New Roman" panose="02020603050405020304" pitchFamily="18" charset="0"/>
              </a:rPr>
              <a:t>Ἰησοῦς</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err="1">
                <a:latin typeface="Calibri" panose="020F0502020204030204" pitchFamily="34" charset="0"/>
                <a:ea typeface="Calibri" panose="020F0502020204030204" pitchFamily="34" charset="0"/>
                <a:cs typeface="Times New Roman" panose="02020603050405020304" pitchFamily="18" charset="0"/>
              </a:rPr>
              <a:t>κ</a:t>
            </a:r>
            <a:r>
              <a:rPr lang="en-US" sz="4800" dirty="0">
                <a:latin typeface="Calibri" panose="020F0502020204030204" pitchFamily="34" charset="0"/>
                <a:ea typeface="Calibri" panose="020F0502020204030204" pitchFamily="34" charset="0"/>
                <a:cs typeface="Times New Roman" panose="02020603050405020304" pitchFamily="18" charset="0"/>
              </a:rPr>
              <a:t>α</a:t>
            </a:r>
            <a:r>
              <a:rPr lang="en-US" sz="4800" dirty="0" err="1">
                <a:latin typeface="Calibri" panose="020F0502020204030204" pitchFamily="34" charset="0"/>
                <a:ea typeface="Calibri" panose="020F0502020204030204" pitchFamily="34" charset="0"/>
                <a:cs typeface="Times New Roman" panose="02020603050405020304" pitchFamily="18" charset="0"/>
              </a:rPr>
              <a:t>ι</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err="1">
                <a:latin typeface="Calibri" panose="020F0502020204030204" pitchFamily="34" charset="0"/>
                <a:ea typeface="Calibri" panose="020F0502020204030204" pitchFamily="34" charset="0"/>
                <a:cs typeface="Times New Roman" panose="02020603050405020304" pitchFamily="18" charset="0"/>
              </a:rPr>
              <a:t>θε</a:t>
            </a:r>
            <a:r>
              <a:rPr lang="en-US" sz="4800" dirty="0">
                <a:latin typeface="Calibri" panose="020F0502020204030204" pitchFamily="34" charset="0"/>
                <a:ea typeface="Calibri" panose="020F0502020204030204" pitchFamily="34" charset="0"/>
                <a:cs typeface="Times New Roman" panose="02020603050405020304" pitchFamily="18" charset="0"/>
              </a:rPr>
              <a:t>α</a:t>
            </a:r>
            <a:r>
              <a:rPr lang="en-US" sz="4800" dirty="0" err="1">
                <a:latin typeface="Calibri" panose="020F0502020204030204" pitchFamily="34" charset="0"/>
                <a:ea typeface="Calibri" panose="020F0502020204030204" pitchFamily="34" charset="0"/>
                <a:cs typeface="Times New Roman" panose="02020603050405020304" pitchFamily="18" charset="0"/>
              </a:rPr>
              <a:t>σάμενος</a:t>
            </a:r>
            <a:r>
              <a:rPr lang="en-US" sz="4800" dirty="0">
                <a:latin typeface="Calibri" panose="020F0502020204030204" pitchFamily="34" charset="0"/>
                <a:ea typeface="Calibri" panose="020F0502020204030204" pitchFamily="34" charset="0"/>
                <a:cs typeface="Times New Roman" panose="02020603050405020304" pitchFamily="18" charset="0"/>
              </a:rPr>
              <a:t> α</a:t>
            </a:r>
            <a:r>
              <a:rPr lang="en-US" sz="4800" dirty="0" err="1">
                <a:latin typeface="Calibri" panose="020F0502020204030204" pitchFamily="34" charset="0"/>
                <a:ea typeface="Calibri" panose="020F0502020204030204" pitchFamily="34" charset="0"/>
                <a:cs typeface="Times New Roman" panose="02020603050405020304" pitchFamily="18" charset="0"/>
              </a:rPr>
              <a:t>ὐτους</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err="1">
                <a:latin typeface="Calibri" panose="020F0502020204030204" pitchFamily="34" charset="0"/>
                <a:ea typeface="Calibri" panose="020F0502020204030204" pitchFamily="34" charset="0"/>
                <a:cs typeface="Times New Roman" panose="02020603050405020304" pitchFamily="18" charset="0"/>
              </a:rPr>
              <a:t>ἀκολουθοῦντ</a:t>
            </a:r>
            <a:r>
              <a:rPr lang="en-US" sz="4800" dirty="0">
                <a:latin typeface="Calibri" panose="020F0502020204030204" pitchFamily="34" charset="0"/>
                <a:ea typeface="Calibri" panose="020F0502020204030204" pitchFamily="34" charset="0"/>
                <a:cs typeface="Times New Roman" panose="02020603050405020304" pitchFamily="18" charset="0"/>
              </a:rPr>
              <a:t>α</a:t>
            </a:r>
            <a:r>
              <a:rPr lang="en-US" sz="4800" dirty="0" err="1">
                <a:latin typeface="Calibri" panose="020F0502020204030204" pitchFamily="34" charset="0"/>
                <a:ea typeface="Calibri" panose="020F0502020204030204" pitchFamily="34" charset="0"/>
                <a:cs typeface="Times New Roman" panose="02020603050405020304" pitchFamily="18" charset="0"/>
              </a:rPr>
              <a:t>ς</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b="1" dirty="0" err="1">
                <a:latin typeface="Calibri" panose="020F0502020204030204" pitchFamily="34" charset="0"/>
                <a:ea typeface="Calibri" panose="020F0502020204030204" pitchFamily="34" charset="0"/>
                <a:cs typeface="Times New Roman" panose="02020603050405020304" pitchFamily="18" charset="0"/>
              </a:rPr>
              <a:t>λέγει</a:t>
            </a:r>
            <a:r>
              <a:rPr lang="en-US" sz="4800" dirty="0">
                <a:latin typeface="Calibri" panose="020F0502020204030204" pitchFamily="34" charset="0"/>
                <a:ea typeface="Calibri" panose="020F0502020204030204" pitchFamily="34" charset="0"/>
                <a:cs typeface="Times New Roman" panose="02020603050405020304" pitchFamily="18" charset="0"/>
              </a:rPr>
              <a:t> α</a:t>
            </a:r>
            <a:r>
              <a:rPr lang="en-US" sz="4800" dirty="0" err="1">
                <a:latin typeface="Calibri" panose="020F0502020204030204" pitchFamily="34" charset="0"/>
                <a:ea typeface="Calibri" panose="020F0502020204030204" pitchFamily="34" charset="0"/>
                <a:cs typeface="Times New Roman" panose="02020603050405020304" pitchFamily="18" charset="0"/>
              </a:rPr>
              <a:t>ὐτοῖς</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err="1">
                <a:latin typeface="Calibri" panose="020F0502020204030204" pitchFamily="34" charset="0"/>
                <a:ea typeface="Calibri" panose="020F0502020204030204" pitchFamily="34" charset="0"/>
                <a:cs typeface="Times New Roman" panose="02020603050405020304" pitchFamily="18" charset="0"/>
              </a:rPr>
              <a:t>Τί</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err="1">
                <a:latin typeface="Calibri" panose="020F0502020204030204" pitchFamily="34" charset="0"/>
                <a:ea typeface="Calibri" panose="020F0502020204030204" pitchFamily="34" charset="0"/>
                <a:cs typeface="Times New Roman" panose="02020603050405020304" pitchFamily="18" charset="0"/>
              </a:rPr>
              <a:t>ζητεῖτε</a:t>
            </a:r>
            <a:r>
              <a:rPr lang="en-US" sz="4800" dirty="0">
                <a:latin typeface="Calibri" panose="020F0502020204030204" pitchFamily="34" charset="0"/>
                <a:ea typeface="Calibri" panose="020F0502020204030204" pitchFamily="34" charset="0"/>
                <a:cs typeface="Times New Roman" panose="02020603050405020304" pitchFamily="18" charset="0"/>
              </a:rPr>
              <a:t>?</a:t>
            </a:r>
            <a:r>
              <a:rPr lang="en-US" sz="4000" dirty="0">
                <a:latin typeface="Calibri" panose="020F0502020204030204" pitchFamily="34" charset="0"/>
                <a:ea typeface="Calibri" panose="020F0502020204030204" pitchFamily="34" charset="0"/>
                <a:cs typeface="Times New Roman" panose="02020603050405020304" pitchFamily="18" charset="0"/>
              </a:rPr>
              <a:t> </a:t>
            </a:r>
          </a:p>
          <a:p>
            <a:pPr marL="457200" marR="0" indent="-457200">
              <a:spcBef>
                <a:spcPts val="0"/>
              </a:spcBef>
              <a:spcAft>
                <a:spcPts val="0"/>
              </a:spcAft>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29</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98246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788068" y="1931120"/>
            <a:ext cx="10615863" cy="5262979"/>
          </a:xfrm>
          <a:prstGeom prst="rect">
            <a:avLst/>
          </a:prstGeom>
          <a:noFill/>
        </p:spPr>
        <p:txBody>
          <a:bodyPr wrap="square" rtlCol="0">
            <a:spAutoFit/>
          </a:bodyPr>
          <a:lstStyle/>
          <a:p>
            <a:pPr marR="0" lvl="0">
              <a:spcBef>
                <a:spcPts val="0"/>
              </a:spcBef>
              <a:spcAft>
                <a:spcPts val="0"/>
              </a:spcAft>
              <a:buSzPts val="1600"/>
            </a:pPr>
            <a:r>
              <a:rPr lang="en-US" sz="4800" dirty="0">
                <a:latin typeface="Calibri" panose="020F0502020204030204" pitchFamily="34" charset="0"/>
                <a:ea typeface="Calibri" panose="020F0502020204030204" pitchFamily="34" charset="0"/>
                <a:cs typeface="Times New Roman" panose="02020603050405020304" pitchFamily="18" charset="0"/>
              </a:rPr>
              <a:t>2. The commissioning by the King. (In other words, royal funding of this translation versus individuals working in isolation. As well as access to resources that would be impossible for the common man.)</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4800" dirty="0">
                <a:latin typeface="Calibri" panose="020F0502020204030204" pitchFamily="34" charset="0"/>
                <a:ea typeface="Calibri" panose="020F0502020204030204" pitchFamily="34" charset="0"/>
                <a:cs typeface="Times New Roman" panose="02020603050405020304" pitchFamily="18" charset="0"/>
              </a:rPr>
              <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a:t>
            </a:fld>
            <a:endParaRPr lang="en-US" sz="3600" dirty="0">
              <a:solidFill>
                <a:schemeClr val="tx1"/>
              </a:solidFill>
            </a:endParaRPr>
          </a:p>
        </p:txBody>
      </p:sp>
    </p:spTree>
    <p:extLst>
      <p:ext uri="{BB962C8B-B14F-4D97-AF65-F5344CB8AC3E}">
        <p14:creationId xmlns:p14="http://schemas.microsoft.com/office/powerpoint/2010/main" val="3624472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458496"/>
            <a:ext cx="11619470" cy="5262979"/>
          </a:xfrm>
          <a:prstGeom prst="rect">
            <a:avLst/>
          </a:prstGeom>
          <a:noFill/>
        </p:spPr>
        <p:txBody>
          <a:bodyPr wrap="square" rtlCol="0">
            <a:spAutoFit/>
          </a:bodyPr>
          <a:lstStyle/>
          <a:p>
            <a:r>
              <a:rPr lang="en-US" sz="4800" dirty="0">
                <a:latin typeface="Calibri" panose="020F0502020204030204" pitchFamily="34" charset="0"/>
                <a:ea typeface="Calibri" panose="020F0502020204030204" pitchFamily="34" charset="0"/>
                <a:cs typeface="Times New Roman" panose="02020603050405020304" pitchFamily="18" charset="0"/>
              </a:rPr>
              <a:t>“Greek writers used the </a:t>
            </a:r>
            <a:r>
              <a:rPr lang="en-US" sz="4800" b="1" dirty="0">
                <a:latin typeface="Calibri" panose="020F0502020204030204" pitchFamily="34" charset="0"/>
                <a:ea typeface="Calibri" panose="020F0502020204030204" pitchFamily="34" charset="0"/>
                <a:cs typeface="Times New Roman" panose="02020603050405020304" pitchFamily="18" charset="0"/>
              </a:rPr>
              <a:t>historical present tense to add emphasis to important past actions. The historical present tense has the effect of making past narratives more vivid</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en-US" sz="4800" u="sng" dirty="0">
                <a:latin typeface="Calibri" panose="020F0502020204030204" pitchFamily="34" charset="0"/>
                <a:ea typeface="Calibri" panose="020F0502020204030204" pitchFamily="34" charset="0"/>
                <a:cs typeface="Times New Roman" panose="02020603050405020304" pitchFamily="18" charset="0"/>
              </a:rPr>
              <a:t>Modern translations unfortunately blur this effect by translating the historical present tense in the simple past tense.”</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30</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912834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458496"/>
            <a:ext cx="11619470" cy="5262979"/>
          </a:xfrm>
          <a:prstGeom prst="rect">
            <a:avLst/>
          </a:prstGeom>
          <a:noFill/>
        </p:spPr>
        <p:txBody>
          <a:bodyPr wrap="square" rtlCol="0">
            <a:spAutoFit/>
          </a:bodyPr>
          <a:lstStyle/>
          <a:p>
            <a:r>
              <a:rPr lang="en-US" sz="4800" dirty="0">
                <a:latin typeface="Calibri" panose="020F0502020204030204" pitchFamily="34" charset="0"/>
                <a:ea typeface="Calibri" panose="020F0502020204030204" pitchFamily="34" charset="0"/>
                <a:cs typeface="Times New Roman" panose="02020603050405020304" pitchFamily="18" charset="0"/>
              </a:rPr>
              <a:t>C. Imperatives with Subjects</a:t>
            </a:r>
          </a:p>
          <a:p>
            <a:endParaRPr lang="en-US" sz="4800" b="1" dirty="0">
              <a:latin typeface="Calibri" panose="020F0502020204030204" pitchFamily="34" charset="0"/>
              <a:ea typeface="Calibri" panose="020F0502020204030204" pitchFamily="34" charset="0"/>
              <a:cs typeface="Times New Roman" panose="02020603050405020304" pitchFamily="18" charset="0"/>
            </a:endParaRPr>
          </a:p>
          <a:p>
            <a:r>
              <a:rPr lang="en-US" sz="4800" b="1" dirty="0">
                <a:latin typeface="Calibri" panose="020F0502020204030204" pitchFamily="34" charset="0"/>
                <a:ea typeface="Calibri" panose="020F0502020204030204" pitchFamily="34" charset="0"/>
                <a:cs typeface="Times New Roman" panose="02020603050405020304" pitchFamily="18" charset="0"/>
              </a:rPr>
              <a:t>Psalm 104:35 </a:t>
            </a:r>
            <a:r>
              <a:rPr lang="en-US" sz="4800" dirty="0">
                <a:latin typeface="Calibri" panose="020F0502020204030204" pitchFamily="34" charset="0"/>
                <a:ea typeface="Calibri" panose="020F0502020204030204" pitchFamily="34" charset="0"/>
                <a:cs typeface="Times New Roman" panose="02020603050405020304" pitchFamily="18" charset="0"/>
              </a:rPr>
              <a:t>Let the sinners be consumed out of the earth, and let the wicked be no more. Bless thou (Singular subject) the LORD, O my soul. Praise </a:t>
            </a:r>
            <a:r>
              <a:rPr lang="en-US" sz="4800" b="1" dirty="0">
                <a:latin typeface="Calibri" panose="020F0502020204030204" pitchFamily="34" charset="0"/>
                <a:ea typeface="Calibri" panose="020F0502020204030204" pitchFamily="34" charset="0"/>
                <a:cs typeface="Times New Roman" panose="02020603050405020304" pitchFamily="18" charset="0"/>
              </a:rPr>
              <a:t>ye </a:t>
            </a:r>
            <a:r>
              <a:rPr lang="en-US" sz="4800" dirty="0">
                <a:latin typeface="Calibri" panose="020F0502020204030204" pitchFamily="34" charset="0"/>
                <a:ea typeface="Calibri" panose="020F0502020204030204" pitchFamily="34" charset="0"/>
                <a:cs typeface="Times New Roman" panose="02020603050405020304" pitchFamily="18" charset="0"/>
              </a:rPr>
              <a:t>(Plural subject) the LORD.</a:t>
            </a:r>
          </a:p>
          <a:p>
            <a:endParaRPr lang="en-US" sz="4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31</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837271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285501"/>
            <a:ext cx="11619470" cy="7232749"/>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ESV</a:t>
            </a:r>
            <a:r>
              <a:rPr lang="en-US" sz="4000" dirty="0">
                <a:latin typeface="Calibri" panose="020F0502020204030204" pitchFamily="34" charset="0"/>
                <a:ea typeface="Calibri" panose="020F0502020204030204" pitchFamily="34" charset="0"/>
                <a:cs typeface="Times New Roman" panose="02020603050405020304" pitchFamily="18" charset="0"/>
              </a:rPr>
              <a:t> 	Let sinners be consumed from the earth, and let the wicked be no more!</a:t>
            </a:r>
          </a:p>
          <a:p>
            <a:r>
              <a:rPr lang="en-US" sz="4000" dirty="0">
                <a:latin typeface="Calibri" panose="020F0502020204030204" pitchFamily="34" charset="0"/>
                <a:ea typeface="Calibri" panose="020F0502020204030204" pitchFamily="34" charset="0"/>
                <a:cs typeface="Times New Roman" panose="02020603050405020304" pitchFamily="18" charset="0"/>
              </a:rPr>
              <a:t>        	Bless      the Lord, O my soul! Praise        the Lord! – the missing plural imperative</a:t>
            </a:r>
          </a:p>
          <a:p>
            <a:endParaRPr lang="en-US" sz="4000" dirty="0">
              <a:latin typeface="Calibri" panose="020F0502020204030204" pitchFamily="34" charset="0"/>
              <a:ea typeface="Calibri" panose="020F0502020204030204" pitchFamily="34" charset="0"/>
              <a:cs typeface="Times New Roman" panose="02020603050405020304" pitchFamily="18" charset="0"/>
            </a:endParaRPr>
          </a:p>
          <a:p>
            <a:r>
              <a:rPr lang="en-US" sz="4000" b="1" dirty="0">
                <a:latin typeface="Calibri" panose="020F0502020204030204" pitchFamily="34" charset="0"/>
                <a:ea typeface="Calibri" panose="020F0502020204030204" pitchFamily="34" charset="0"/>
                <a:cs typeface="Times New Roman" panose="02020603050405020304" pitchFamily="18" charset="0"/>
              </a:rPr>
              <a:t>NASB</a:t>
            </a:r>
            <a:r>
              <a:rPr lang="en-US" sz="4000" dirty="0">
                <a:latin typeface="Calibri" panose="020F0502020204030204" pitchFamily="34" charset="0"/>
                <a:ea typeface="Calibri" panose="020F0502020204030204" pitchFamily="34" charset="0"/>
                <a:cs typeface="Times New Roman" panose="02020603050405020304" pitchFamily="18" charset="0"/>
              </a:rPr>
              <a:t>   Let sinners be consumed from the earth And let the wicked be no more. Bless      the Lord, my soul. Praise      the Lord! - the missing plural imperative</a:t>
            </a:r>
          </a:p>
          <a:p>
            <a:r>
              <a:rPr lang="en-US" sz="4800" dirty="0">
                <a:latin typeface="Calibri" panose="020F0502020204030204" pitchFamily="34" charset="0"/>
                <a:ea typeface="Calibri" panose="020F0502020204030204" pitchFamily="34" charset="0"/>
                <a:cs typeface="Times New Roman" panose="02020603050405020304" pitchFamily="18" charset="0"/>
              </a:rPr>
              <a:t> </a:t>
            </a:r>
          </a:p>
          <a:p>
            <a:endParaRPr lang="en-US" sz="4800" dirty="0">
              <a:latin typeface="Calibri" panose="020F0502020204030204" pitchFamily="34" charset="0"/>
              <a:ea typeface="Calibri" panose="020F0502020204030204" pitchFamily="34" charset="0"/>
              <a:cs typeface="Times New Roman" panose="02020603050405020304" pitchFamily="18" charset="0"/>
            </a:endParaRPr>
          </a:p>
          <a:p>
            <a:endParaRPr lang="en-US" sz="4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32</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48894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339592"/>
            <a:ext cx="11619470" cy="5016758"/>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NIV  </a:t>
            </a:r>
            <a:r>
              <a:rPr lang="en-US" sz="4000" dirty="0">
                <a:latin typeface="Calibri" panose="020F0502020204030204" pitchFamily="34" charset="0"/>
                <a:ea typeface="Calibri" panose="020F0502020204030204" pitchFamily="34" charset="0"/>
                <a:cs typeface="Times New Roman" panose="02020603050405020304" pitchFamily="18" charset="0"/>
              </a:rPr>
              <a:t>    But may sinners vanish from the earth and the wicked be no more. Praise        the Lord, my soul. Praise    the Lord. - the missing plural imperative</a:t>
            </a:r>
          </a:p>
          <a:p>
            <a:r>
              <a:rPr lang="en-US" sz="4000" dirty="0">
                <a:latin typeface="Calibri" panose="020F0502020204030204" pitchFamily="34" charset="0"/>
                <a:ea typeface="Calibri" panose="020F0502020204030204" pitchFamily="34" charset="0"/>
                <a:cs typeface="Times New Roman" panose="02020603050405020304" pitchFamily="18" charset="0"/>
              </a:rPr>
              <a:t> </a:t>
            </a:r>
          </a:p>
          <a:p>
            <a:r>
              <a:rPr lang="en-US" sz="4000" b="1" dirty="0">
                <a:latin typeface="Calibri" panose="020F0502020204030204" pitchFamily="34" charset="0"/>
                <a:ea typeface="Calibri" panose="020F0502020204030204" pitchFamily="34" charset="0"/>
                <a:cs typeface="Times New Roman" panose="02020603050405020304" pitchFamily="18" charset="0"/>
              </a:rPr>
              <a:t>CSB </a:t>
            </a:r>
            <a:r>
              <a:rPr lang="en-US" sz="4000" dirty="0">
                <a:latin typeface="Calibri" panose="020F0502020204030204" pitchFamily="34" charset="0"/>
                <a:ea typeface="Calibri" panose="020F0502020204030204" pitchFamily="34" charset="0"/>
                <a:cs typeface="Times New Roman" panose="02020603050405020304" pitchFamily="18" charset="0"/>
              </a:rPr>
              <a:t>     May sinners vanish from the earth and wicked people be no more.</a:t>
            </a:r>
          </a:p>
          <a:p>
            <a:r>
              <a:rPr lang="en-US" sz="4000" dirty="0">
                <a:latin typeface="Calibri" panose="020F0502020204030204" pitchFamily="34" charset="0"/>
                <a:ea typeface="Calibri" panose="020F0502020204030204" pitchFamily="34" charset="0"/>
                <a:cs typeface="Times New Roman" panose="02020603050405020304" pitchFamily="18" charset="0"/>
              </a:rPr>
              <a:t>My soul, bless the Lord!             Hallelujah! - the missing plural imperative</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33</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814512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690688"/>
            <a:ext cx="11619470" cy="2554545"/>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 </a:t>
            </a:r>
          </a:p>
          <a:p>
            <a:r>
              <a:rPr lang="en-US" sz="4000" b="1" dirty="0">
                <a:latin typeface="Calibri" panose="020F0502020204030204" pitchFamily="34" charset="0"/>
                <a:ea typeface="Calibri" panose="020F0502020204030204" pitchFamily="34" charset="0"/>
                <a:cs typeface="Times New Roman" panose="02020603050405020304" pitchFamily="18" charset="0"/>
              </a:rPr>
              <a:t>NKJV    </a:t>
            </a:r>
            <a:r>
              <a:rPr lang="en-US" sz="4000" dirty="0">
                <a:latin typeface="Calibri" panose="020F0502020204030204" pitchFamily="34" charset="0"/>
                <a:ea typeface="Calibri" panose="020F0502020204030204" pitchFamily="34" charset="0"/>
                <a:cs typeface="Times New Roman" panose="02020603050405020304" pitchFamily="18" charset="0"/>
              </a:rPr>
              <a:t>May sinners be consumed from the earth, And the wicked be no more. Bless the Lord, O my soul! Praise       the Lord! - the missing plural imperative</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34</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339751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690688"/>
            <a:ext cx="11619470" cy="4401205"/>
          </a:xfrm>
          <a:prstGeom prst="rect">
            <a:avLst/>
          </a:prstGeom>
          <a:noFill/>
        </p:spPr>
        <p:txBody>
          <a:bodyPr wrap="square" rtlCol="0">
            <a:spAutoFit/>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D. Legal Terms Used</a:t>
            </a:r>
          </a:p>
          <a:p>
            <a:r>
              <a:rPr lang="en-US" sz="4000" b="1" dirty="0">
                <a:latin typeface="Calibri" panose="020F0502020204030204" pitchFamily="34" charset="0"/>
                <a:ea typeface="Calibri" panose="020F0502020204030204" pitchFamily="34" charset="0"/>
                <a:cs typeface="Times New Roman" panose="02020603050405020304" pitchFamily="18" charset="0"/>
              </a:rPr>
              <a:t> </a:t>
            </a:r>
          </a:p>
          <a:p>
            <a:r>
              <a:rPr lang="en-US" sz="4000" dirty="0">
                <a:latin typeface="Calibri" panose="020F0502020204030204" pitchFamily="34" charset="0"/>
                <a:ea typeface="Calibri" panose="020F0502020204030204" pitchFamily="34" charset="0"/>
                <a:cs typeface="Times New Roman" panose="02020603050405020304" pitchFamily="18" charset="0"/>
              </a:rPr>
              <a:t>The Bible is composed of two testaments. A testament is a legal writing. Think of a will (one’s last testament.)</a:t>
            </a:r>
          </a:p>
          <a:p>
            <a:r>
              <a:rPr lang="en-US" sz="4000" b="1" dirty="0">
                <a:latin typeface="Calibri" panose="020F0502020204030204" pitchFamily="34" charset="0"/>
                <a:ea typeface="Calibri" panose="020F0502020204030204" pitchFamily="34" charset="0"/>
                <a:cs typeface="Times New Roman" panose="02020603050405020304" pitchFamily="18" charset="0"/>
              </a:rPr>
              <a:t> </a:t>
            </a:r>
          </a:p>
          <a:p>
            <a:r>
              <a:rPr lang="en-US" sz="4000" b="1" dirty="0">
                <a:latin typeface="Calibri" panose="020F0502020204030204" pitchFamily="34" charset="0"/>
                <a:ea typeface="Calibri" panose="020F0502020204030204" pitchFamily="34" charset="0"/>
                <a:cs typeface="Times New Roman" panose="02020603050405020304" pitchFamily="18" charset="0"/>
              </a:rPr>
              <a:t>Thereof, thereby, therein, hereby, herein, whereof, whereby, wherein, wherefore.</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35</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203857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316387"/>
            <a:ext cx="11619470" cy="5509200"/>
          </a:xfrm>
          <a:prstGeom prst="rect">
            <a:avLst/>
          </a:prstGeom>
          <a:noFill/>
        </p:spPr>
        <p:txBody>
          <a:bodyPr wrap="square" rtlCol="0">
            <a:spAutoFit/>
          </a:bodyPr>
          <a:lstStyle/>
          <a:p>
            <a:r>
              <a:rPr lang="en-US" sz="4800" b="1" dirty="0">
                <a:latin typeface="Calibri" panose="020F0502020204030204" pitchFamily="34" charset="0"/>
                <a:ea typeface="Calibri" panose="020F0502020204030204" pitchFamily="34" charset="0"/>
                <a:cs typeface="Times New Roman" panose="02020603050405020304" pitchFamily="18" charset="0"/>
              </a:rPr>
              <a:t>E. More Exacting Words</a:t>
            </a:r>
          </a:p>
          <a:p>
            <a:r>
              <a:rPr lang="en-US" sz="4000" b="1" dirty="0">
                <a:latin typeface="Calibri" panose="020F0502020204030204" pitchFamily="34" charset="0"/>
                <a:ea typeface="Calibri" panose="020F0502020204030204" pitchFamily="34" charset="0"/>
                <a:cs typeface="Times New Roman" panose="02020603050405020304" pitchFamily="18" charset="0"/>
              </a:rPr>
              <a:t> </a:t>
            </a:r>
          </a:p>
          <a:p>
            <a:r>
              <a:rPr lang="en-US" sz="4000" b="1" dirty="0" err="1">
                <a:latin typeface="Calibri" panose="020F0502020204030204" pitchFamily="34" charset="0"/>
                <a:ea typeface="Calibri" panose="020F0502020204030204" pitchFamily="34" charset="0"/>
                <a:cs typeface="Times New Roman" panose="02020603050405020304" pitchFamily="18" charset="0"/>
              </a:rPr>
              <a:t>Bewray</a:t>
            </a:r>
            <a:r>
              <a:rPr lang="en-US" sz="4000" b="1" dirty="0">
                <a:latin typeface="Calibri" panose="020F0502020204030204" pitchFamily="34" charset="0"/>
                <a:ea typeface="Calibri" panose="020F0502020204030204" pitchFamily="34" charset="0"/>
                <a:cs typeface="Times New Roman" panose="02020603050405020304" pitchFamily="18" charset="0"/>
              </a:rPr>
              <a:t> as used in Matthew 26:73 has a little bit more nuanced meaning than betray.</a:t>
            </a:r>
          </a:p>
          <a:p>
            <a:r>
              <a:rPr lang="en-US" sz="2000" b="1" dirty="0">
                <a:latin typeface="Calibri" panose="020F0502020204030204" pitchFamily="34" charset="0"/>
                <a:ea typeface="Calibri" panose="020F0502020204030204" pitchFamily="34" charset="0"/>
                <a:cs typeface="Times New Roman" panose="02020603050405020304" pitchFamily="18" charset="0"/>
              </a:rPr>
              <a:t> </a:t>
            </a:r>
          </a:p>
          <a:p>
            <a:r>
              <a:rPr lang="en-US" sz="4000" b="1" dirty="0">
                <a:latin typeface="Calibri" panose="020F0502020204030204" pitchFamily="34" charset="0"/>
                <a:ea typeface="Calibri" panose="020F0502020204030204" pitchFamily="34" charset="0"/>
                <a:cs typeface="Times New Roman" panose="02020603050405020304" pitchFamily="18" charset="0"/>
              </a:rPr>
              <a:t>Betray – </a:t>
            </a:r>
            <a:r>
              <a:rPr lang="en-US" sz="4000" dirty="0">
                <a:latin typeface="Calibri" panose="020F0502020204030204" pitchFamily="34" charset="0"/>
                <a:ea typeface="Calibri" panose="020F0502020204030204" pitchFamily="34" charset="0"/>
                <a:cs typeface="Times New Roman" panose="02020603050405020304" pitchFamily="18" charset="0"/>
              </a:rPr>
              <a:t>to deliver into the hands of the enemy by treachery or fraud.</a:t>
            </a:r>
          </a:p>
          <a:p>
            <a:r>
              <a:rPr lang="en-US" sz="4000" b="1" dirty="0" err="1">
                <a:latin typeface="Calibri" panose="020F0502020204030204" pitchFamily="34" charset="0"/>
                <a:ea typeface="Calibri" panose="020F0502020204030204" pitchFamily="34" charset="0"/>
                <a:cs typeface="Times New Roman" panose="02020603050405020304" pitchFamily="18" charset="0"/>
              </a:rPr>
              <a:t>Bewray</a:t>
            </a:r>
            <a:r>
              <a:rPr lang="en-US" sz="4000" b="1" dirty="0">
                <a:latin typeface="Calibri" panose="020F0502020204030204" pitchFamily="34" charset="0"/>
                <a:ea typeface="Calibri" panose="020F0502020204030204" pitchFamily="34" charset="0"/>
                <a:cs typeface="Times New Roman" panose="02020603050405020304" pitchFamily="18" charset="0"/>
              </a:rPr>
              <a:t> – </a:t>
            </a:r>
            <a:r>
              <a:rPr lang="en-US" sz="4000" dirty="0">
                <a:latin typeface="Calibri" panose="020F0502020204030204" pitchFamily="34" charset="0"/>
                <a:ea typeface="Calibri" panose="020F0502020204030204" pitchFamily="34" charset="0"/>
                <a:cs typeface="Times New Roman" panose="02020603050405020304" pitchFamily="18" charset="0"/>
              </a:rPr>
              <a:t>to reveal, to divulge and to betray. (or in other words to reveal resulting in betrayal.)</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36</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9220281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934225"/>
            <a:ext cx="11619470" cy="3785652"/>
          </a:xfrm>
          <a:prstGeom prst="rect">
            <a:avLst/>
          </a:prstGeom>
          <a:noFill/>
        </p:spPr>
        <p:txBody>
          <a:bodyPr wrap="square" rtlCol="0">
            <a:spAutoFit/>
          </a:bodyPr>
          <a:lstStyle/>
          <a:p>
            <a:r>
              <a:rPr lang="en-US" sz="4800" b="1" dirty="0">
                <a:latin typeface="Calibri" panose="020F0502020204030204" pitchFamily="34" charset="0"/>
                <a:ea typeface="Calibri" panose="020F0502020204030204" pitchFamily="34" charset="0"/>
                <a:cs typeface="Times New Roman" panose="02020603050405020304" pitchFamily="18" charset="0"/>
              </a:rPr>
              <a:t>Matthew 26:73 </a:t>
            </a:r>
            <a:r>
              <a:rPr lang="en-US" sz="4800" i="1" dirty="0">
                <a:latin typeface="Calibri" panose="020F0502020204030204" pitchFamily="34" charset="0"/>
                <a:ea typeface="Calibri" panose="020F0502020204030204" pitchFamily="34" charset="0"/>
                <a:cs typeface="Times New Roman" panose="02020603050405020304" pitchFamily="18" charset="0"/>
              </a:rPr>
              <a:t>And after a while came unto him they that stood by, and said to Peter, Surely thou also art one of them; for thy speech </a:t>
            </a:r>
            <a:r>
              <a:rPr lang="en-US" sz="4800" b="1" i="1" dirty="0" err="1">
                <a:latin typeface="Calibri" panose="020F0502020204030204" pitchFamily="34" charset="0"/>
                <a:ea typeface="Calibri" panose="020F0502020204030204" pitchFamily="34" charset="0"/>
                <a:cs typeface="Times New Roman" panose="02020603050405020304" pitchFamily="18" charset="0"/>
              </a:rPr>
              <a:t>bewrayeth</a:t>
            </a:r>
            <a:r>
              <a:rPr lang="en-US" sz="4800" i="1" dirty="0">
                <a:latin typeface="Calibri" panose="020F0502020204030204" pitchFamily="34" charset="0"/>
                <a:ea typeface="Calibri" panose="020F0502020204030204" pitchFamily="34" charset="0"/>
                <a:cs typeface="Times New Roman" panose="02020603050405020304" pitchFamily="18" charset="0"/>
              </a:rPr>
              <a:t> thee.</a:t>
            </a:r>
          </a:p>
          <a:p>
            <a:r>
              <a:rPr lang="en-US" sz="4800" b="1"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37</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0413096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934225"/>
            <a:ext cx="11619470" cy="3785652"/>
          </a:xfrm>
          <a:prstGeom prst="rect">
            <a:avLst/>
          </a:prstGeom>
          <a:noFill/>
        </p:spPr>
        <p:txBody>
          <a:bodyPr wrap="square" rtlCol="0">
            <a:spAutoFit/>
          </a:bodyPr>
          <a:lstStyle/>
          <a:p>
            <a:r>
              <a:rPr lang="en-US" sz="4800" b="1" dirty="0">
                <a:latin typeface="Calibri" panose="020F0502020204030204" pitchFamily="34" charset="0"/>
                <a:ea typeface="Calibri" panose="020F0502020204030204" pitchFamily="34" charset="0"/>
                <a:cs typeface="Times New Roman" panose="02020603050405020304" pitchFamily="18" charset="0"/>
              </a:rPr>
              <a:t>6. No Quotation Marks</a:t>
            </a:r>
          </a:p>
          <a:p>
            <a:r>
              <a:rPr lang="en-US" sz="4800" dirty="0">
                <a:latin typeface="Calibri" panose="020F0502020204030204" pitchFamily="34" charset="0"/>
                <a:ea typeface="Calibri" panose="020F0502020204030204" pitchFamily="34" charset="0"/>
                <a:cs typeface="Times New Roman" panose="02020603050405020304" pitchFamily="18" charset="0"/>
              </a:rPr>
              <a:t>As someone has said, “Quotation marks are editorial guesses.” But yet most ‘modern translations’ have them. </a:t>
            </a:r>
          </a:p>
          <a:p>
            <a:r>
              <a:rPr lang="en-US" sz="4800" b="1"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38</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909120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2530" y="850106"/>
            <a:ext cx="11619470" cy="6740307"/>
          </a:xfrm>
          <a:prstGeom prst="rect">
            <a:avLst/>
          </a:prstGeom>
          <a:noFill/>
        </p:spPr>
        <p:txBody>
          <a:bodyPr wrap="square" rtlCol="0">
            <a:spAutoFit/>
          </a:bodyPr>
          <a:lstStyle/>
          <a:p>
            <a:r>
              <a:rPr lang="en-US" sz="4800" b="1" dirty="0">
                <a:latin typeface="Calibri" panose="020F0502020204030204" pitchFamily="34" charset="0"/>
                <a:ea typeface="Calibri" panose="020F0502020204030204" pitchFamily="34" charset="0"/>
                <a:cs typeface="Times New Roman" panose="02020603050405020304" pitchFamily="18" charset="0"/>
              </a:rPr>
              <a:t>John 3:27-37 </a:t>
            </a:r>
          </a:p>
          <a:p>
            <a:r>
              <a:rPr lang="en-US" sz="4800" b="1" dirty="0">
                <a:latin typeface="Calibri" panose="020F0502020204030204" pitchFamily="34" charset="0"/>
                <a:ea typeface="Calibri" panose="020F0502020204030204" pitchFamily="34" charset="0"/>
                <a:cs typeface="Times New Roman" panose="02020603050405020304" pitchFamily="18" charset="0"/>
              </a:rPr>
              <a:t>NKJV </a:t>
            </a:r>
            <a:r>
              <a:rPr lang="en-US" sz="4800" dirty="0">
                <a:latin typeface="Calibri" panose="020F0502020204030204" pitchFamily="34" charset="0"/>
                <a:ea typeface="Calibri" panose="020F0502020204030204" pitchFamily="34" charset="0"/>
                <a:cs typeface="Times New Roman" panose="02020603050405020304" pitchFamily="18" charset="0"/>
              </a:rPr>
              <a:t>quotes John the Baptist from </a:t>
            </a:r>
            <a:r>
              <a:rPr lang="en-US" sz="4800" b="1" dirty="0">
                <a:latin typeface="Calibri" panose="020F0502020204030204" pitchFamily="34" charset="0"/>
                <a:ea typeface="Calibri" panose="020F0502020204030204" pitchFamily="34" charset="0"/>
                <a:cs typeface="Times New Roman" panose="02020603050405020304" pitchFamily="18" charset="0"/>
              </a:rPr>
              <a:t>V27 – 37</a:t>
            </a:r>
          </a:p>
          <a:p>
            <a:r>
              <a:rPr lang="en-US" sz="4800" b="1" dirty="0">
                <a:latin typeface="Calibri" panose="020F0502020204030204" pitchFamily="34" charset="0"/>
                <a:ea typeface="Calibri" panose="020F0502020204030204" pitchFamily="34" charset="0"/>
                <a:cs typeface="Times New Roman" panose="02020603050405020304" pitchFamily="18" charset="0"/>
              </a:rPr>
              <a:t>NASB </a:t>
            </a:r>
            <a:r>
              <a:rPr lang="en-US" sz="4800" dirty="0">
                <a:latin typeface="Calibri" panose="020F0502020204030204" pitchFamily="34" charset="0"/>
                <a:ea typeface="Calibri" panose="020F0502020204030204" pitchFamily="34" charset="0"/>
                <a:cs typeface="Times New Roman" panose="02020603050405020304" pitchFamily="18" charset="0"/>
              </a:rPr>
              <a:t>quotes start at </a:t>
            </a:r>
            <a:r>
              <a:rPr lang="en-US" sz="4800" b="1" dirty="0">
                <a:latin typeface="Calibri" panose="020F0502020204030204" pitchFamily="34" charset="0"/>
                <a:ea typeface="Calibri" panose="020F0502020204030204" pitchFamily="34" charset="0"/>
                <a:cs typeface="Times New Roman" panose="02020603050405020304" pitchFamily="18" charset="0"/>
              </a:rPr>
              <a:t>V27 </a:t>
            </a:r>
            <a:r>
              <a:rPr lang="en-US" sz="4800" dirty="0">
                <a:latin typeface="Calibri" panose="020F0502020204030204" pitchFamily="34" charset="0"/>
                <a:ea typeface="Calibri" panose="020F0502020204030204" pitchFamily="34" charset="0"/>
                <a:cs typeface="Times New Roman" panose="02020603050405020304" pitchFamily="18" charset="0"/>
              </a:rPr>
              <a:t>then never end… and then start again at</a:t>
            </a:r>
            <a:r>
              <a:rPr lang="en-US" sz="4800" b="1" dirty="0">
                <a:latin typeface="Calibri" panose="020F0502020204030204" pitchFamily="34" charset="0"/>
                <a:ea typeface="Calibri" panose="020F0502020204030204" pitchFamily="34" charset="0"/>
                <a:cs typeface="Times New Roman" panose="02020603050405020304" pitchFamily="18" charset="0"/>
              </a:rPr>
              <a:t> V31 </a:t>
            </a:r>
            <a:r>
              <a:rPr lang="en-US" sz="4800" dirty="0">
                <a:latin typeface="Calibri" panose="020F0502020204030204" pitchFamily="34" charset="0"/>
                <a:ea typeface="Calibri" panose="020F0502020204030204" pitchFamily="34" charset="0"/>
                <a:cs typeface="Times New Roman" panose="02020603050405020304" pitchFamily="18" charset="0"/>
              </a:rPr>
              <a:t>and end at</a:t>
            </a:r>
            <a:r>
              <a:rPr lang="en-US" sz="4800" b="1" dirty="0">
                <a:latin typeface="Calibri" panose="020F0502020204030204" pitchFamily="34" charset="0"/>
                <a:ea typeface="Calibri" panose="020F0502020204030204" pitchFamily="34" charset="0"/>
                <a:cs typeface="Times New Roman" panose="02020603050405020304" pitchFamily="18" charset="0"/>
              </a:rPr>
              <a:t> V37</a:t>
            </a:r>
          </a:p>
          <a:p>
            <a:r>
              <a:rPr lang="en-US" sz="4800" b="1" dirty="0">
                <a:latin typeface="Calibri" panose="020F0502020204030204" pitchFamily="34" charset="0"/>
                <a:ea typeface="Calibri" panose="020F0502020204030204" pitchFamily="34" charset="0"/>
                <a:cs typeface="Times New Roman" panose="02020603050405020304" pitchFamily="18" charset="0"/>
              </a:rPr>
              <a:t>ESV </a:t>
            </a:r>
            <a:r>
              <a:rPr lang="en-US" sz="4800" dirty="0">
                <a:latin typeface="Calibri" panose="020F0502020204030204" pitchFamily="34" charset="0"/>
                <a:ea typeface="Calibri" panose="020F0502020204030204" pitchFamily="34" charset="0"/>
                <a:cs typeface="Times New Roman" panose="02020603050405020304" pitchFamily="18" charset="0"/>
              </a:rPr>
              <a:t>quotes start at </a:t>
            </a:r>
            <a:r>
              <a:rPr lang="en-US" sz="4800" b="1" dirty="0">
                <a:latin typeface="Calibri" panose="020F0502020204030204" pitchFamily="34" charset="0"/>
                <a:ea typeface="Calibri" panose="020F0502020204030204" pitchFamily="34" charset="0"/>
                <a:cs typeface="Times New Roman" panose="02020603050405020304" pitchFamily="18" charset="0"/>
              </a:rPr>
              <a:t>V27 </a:t>
            </a:r>
            <a:r>
              <a:rPr lang="en-US" sz="4800" dirty="0">
                <a:latin typeface="Calibri" panose="020F0502020204030204" pitchFamily="34" charset="0"/>
                <a:ea typeface="Calibri" panose="020F0502020204030204" pitchFamily="34" charset="0"/>
                <a:cs typeface="Times New Roman" panose="02020603050405020304" pitchFamily="18" charset="0"/>
              </a:rPr>
              <a:t>and ends at </a:t>
            </a:r>
            <a:r>
              <a:rPr lang="en-US" sz="4800" b="1" dirty="0">
                <a:latin typeface="Calibri" panose="020F0502020204030204" pitchFamily="34" charset="0"/>
                <a:ea typeface="Calibri" panose="020F0502020204030204" pitchFamily="34" charset="0"/>
                <a:cs typeface="Times New Roman" panose="02020603050405020304" pitchFamily="18" charset="0"/>
              </a:rPr>
              <a:t>V30</a:t>
            </a:r>
          </a:p>
          <a:p>
            <a:r>
              <a:rPr lang="en-US" sz="4800" b="1" dirty="0">
                <a:latin typeface="Calibri" panose="020F0502020204030204" pitchFamily="34" charset="0"/>
                <a:ea typeface="Calibri" panose="020F0502020204030204" pitchFamily="34" charset="0"/>
                <a:cs typeface="Times New Roman" panose="02020603050405020304" pitchFamily="18" charset="0"/>
              </a:rPr>
              <a:t>CSB </a:t>
            </a:r>
            <a:r>
              <a:rPr lang="en-US" sz="4800" dirty="0">
                <a:latin typeface="Calibri" panose="020F0502020204030204" pitchFamily="34" charset="0"/>
                <a:ea typeface="Calibri" panose="020F0502020204030204" pitchFamily="34" charset="0"/>
                <a:cs typeface="Times New Roman" panose="02020603050405020304" pitchFamily="18" charset="0"/>
              </a:rPr>
              <a:t>starts at </a:t>
            </a:r>
            <a:r>
              <a:rPr lang="en-US" sz="4800" b="1" dirty="0">
                <a:latin typeface="Calibri" panose="020F0502020204030204" pitchFamily="34" charset="0"/>
                <a:ea typeface="Calibri" panose="020F0502020204030204" pitchFamily="34" charset="0"/>
                <a:cs typeface="Times New Roman" panose="02020603050405020304" pitchFamily="18" charset="0"/>
              </a:rPr>
              <a:t>V27 </a:t>
            </a:r>
            <a:r>
              <a:rPr lang="en-US" sz="4800" dirty="0">
                <a:latin typeface="Calibri" panose="020F0502020204030204" pitchFamily="34" charset="0"/>
                <a:ea typeface="Calibri" panose="020F0502020204030204" pitchFamily="34" charset="0"/>
                <a:cs typeface="Times New Roman" panose="02020603050405020304" pitchFamily="18" charset="0"/>
              </a:rPr>
              <a:t>and ends at </a:t>
            </a:r>
            <a:r>
              <a:rPr lang="en-US" sz="4800" b="1" dirty="0">
                <a:latin typeface="Calibri" panose="020F0502020204030204" pitchFamily="34" charset="0"/>
                <a:ea typeface="Calibri" panose="020F0502020204030204" pitchFamily="34" charset="0"/>
                <a:cs typeface="Times New Roman" panose="02020603050405020304" pitchFamily="18" charset="0"/>
              </a:rPr>
              <a:t>V30</a:t>
            </a:r>
          </a:p>
          <a:p>
            <a:r>
              <a:rPr lang="en-US" sz="4400" dirty="0">
                <a:latin typeface="Calibri" panose="020F0502020204030204" pitchFamily="34" charset="0"/>
                <a:ea typeface="Calibri" panose="020F0502020204030204" pitchFamily="34" charset="0"/>
                <a:cs typeface="Times New Roman" panose="02020603050405020304" pitchFamily="18" charset="0"/>
              </a:rPr>
              <a:t>In other places quotations attribute to the wrong person or parties. </a:t>
            </a:r>
          </a:p>
          <a:p>
            <a:endParaRPr lang="en-US" sz="4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39</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905983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362464" y="2597922"/>
            <a:ext cx="11467071" cy="1569660"/>
          </a:xfrm>
          <a:prstGeom prst="rect">
            <a:avLst/>
          </a:prstGeom>
          <a:noFill/>
        </p:spPr>
        <p:txBody>
          <a:bodyPr wrap="square" rtlCol="0">
            <a:spAutoFit/>
          </a:bodyPr>
          <a:lstStyle/>
          <a:p>
            <a:r>
              <a:rPr lang="en-US" sz="4800" b="1" dirty="0">
                <a:latin typeface="Calibri" panose="020F0502020204030204" pitchFamily="34" charset="0"/>
                <a:ea typeface="Calibri" panose="020F0502020204030204" pitchFamily="34" charset="0"/>
                <a:cs typeface="Times New Roman" panose="02020603050405020304" pitchFamily="18" charset="0"/>
              </a:rPr>
              <a:t>Quick Synopsis of the Story for the Ordering of the Translation:</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a:t>
            </a:fld>
            <a:endParaRPr lang="en-US" sz="3600" dirty="0">
              <a:solidFill>
                <a:schemeClr val="tx1"/>
              </a:solidFill>
            </a:endParaRPr>
          </a:p>
        </p:txBody>
      </p:sp>
    </p:spTree>
    <p:extLst>
      <p:ext uri="{BB962C8B-B14F-4D97-AF65-F5344CB8AC3E}">
        <p14:creationId xmlns:p14="http://schemas.microsoft.com/office/powerpoint/2010/main" val="30645226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2530" y="850106"/>
            <a:ext cx="11619470" cy="5693866"/>
          </a:xfrm>
          <a:prstGeom prst="rect">
            <a:avLst/>
          </a:prstGeom>
          <a:noFill/>
        </p:spPr>
        <p:txBody>
          <a:bodyPr wrap="square" rtlCol="0">
            <a:spAutoFit/>
          </a:bodyPr>
          <a:lstStyle/>
          <a:p>
            <a:pPr lvl="0"/>
            <a:r>
              <a:rPr lang="en-US" sz="4800" dirty="0"/>
              <a:t>7. Faithful Translation of Hebraisms (Cultural Dialect)</a:t>
            </a:r>
          </a:p>
          <a:p>
            <a:r>
              <a:rPr lang="en-US" sz="4400" dirty="0"/>
              <a:t>“The KJV preserves lexicographical and syntactical Hebraisms”</a:t>
            </a:r>
          </a:p>
          <a:p>
            <a:r>
              <a:rPr lang="en-US" sz="4400" dirty="0"/>
              <a:t> </a:t>
            </a:r>
          </a:p>
          <a:p>
            <a:r>
              <a:rPr lang="en-US" sz="4400" dirty="0"/>
              <a:t>William </a:t>
            </a:r>
            <a:r>
              <a:rPr lang="en-US" sz="4400" dirty="0" err="1"/>
              <a:t>Rosenau</a:t>
            </a:r>
            <a:r>
              <a:rPr lang="en-US" sz="4400" dirty="0"/>
              <a:t>, Hebraisms in the Authorized Version of the Bible, Lord Baltimore Press 1902</a:t>
            </a:r>
          </a:p>
          <a:p>
            <a:endParaRPr lang="en-US" sz="4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40</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057068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2530" y="1459706"/>
            <a:ext cx="11619470" cy="4524315"/>
          </a:xfrm>
          <a:prstGeom prst="rect">
            <a:avLst/>
          </a:prstGeom>
          <a:noFill/>
        </p:spPr>
        <p:txBody>
          <a:bodyPr wrap="square" rtlCol="0">
            <a:spAutoFit/>
          </a:bodyPr>
          <a:lstStyle/>
          <a:p>
            <a:r>
              <a:rPr lang="en-US" sz="4800" dirty="0"/>
              <a:t>Double prepositions are one example:</a:t>
            </a:r>
          </a:p>
          <a:p>
            <a:r>
              <a:rPr lang="en-US" sz="4800" dirty="0"/>
              <a:t> </a:t>
            </a:r>
          </a:p>
          <a:p>
            <a:r>
              <a:rPr lang="en-US" sz="4800" b="1" dirty="0"/>
              <a:t>Genesis 13:1 </a:t>
            </a:r>
            <a:r>
              <a:rPr lang="en-US" sz="4800" dirty="0"/>
              <a:t>And Abram </a:t>
            </a:r>
            <a:r>
              <a:rPr lang="en-US" sz="4800" b="1" dirty="0"/>
              <a:t>went up out</a:t>
            </a:r>
            <a:r>
              <a:rPr lang="en-US" sz="4800" dirty="0"/>
              <a:t> of Egypt, he, and his wife, and all that he had, and Lot with him, into the south.</a:t>
            </a:r>
          </a:p>
          <a:p>
            <a:endParaRPr lang="en-US" sz="4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41</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3813567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2530" y="1459706"/>
            <a:ext cx="11619470" cy="3785652"/>
          </a:xfrm>
          <a:prstGeom prst="rect">
            <a:avLst/>
          </a:prstGeom>
          <a:noFill/>
        </p:spPr>
        <p:txBody>
          <a:bodyPr wrap="square" rtlCol="0">
            <a:spAutoFit/>
          </a:bodyPr>
          <a:lstStyle/>
          <a:p>
            <a:r>
              <a:rPr lang="en-US" sz="4800" dirty="0"/>
              <a:t>8. Greek Sentence Structure (Connecting Thoughts to Thoughts)</a:t>
            </a:r>
          </a:p>
          <a:p>
            <a:r>
              <a:rPr lang="en-US" sz="4800" dirty="0"/>
              <a:t> </a:t>
            </a:r>
          </a:p>
          <a:p>
            <a:r>
              <a:rPr lang="en-US" sz="4800" dirty="0"/>
              <a:t>Example: </a:t>
            </a:r>
            <a:r>
              <a:rPr lang="en-US" sz="4800" b="1" dirty="0"/>
              <a:t>Romans 1: 1-7</a:t>
            </a:r>
          </a:p>
          <a:p>
            <a:endParaRPr lang="en-US" sz="4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42</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979824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2530" y="1905506"/>
            <a:ext cx="11619470" cy="3046988"/>
          </a:xfrm>
          <a:prstGeom prst="rect">
            <a:avLst/>
          </a:prstGeom>
          <a:noFill/>
        </p:spPr>
        <p:txBody>
          <a:bodyPr wrap="square" rtlCol="0">
            <a:spAutoFit/>
          </a:bodyPr>
          <a:lstStyle/>
          <a:p>
            <a:r>
              <a:rPr lang="en-US" sz="4800" dirty="0"/>
              <a:t>While this example may seem like a run-on sentence, in the Greek text it purposely</a:t>
            </a:r>
          </a:p>
          <a:p>
            <a:r>
              <a:rPr lang="en-US" sz="4800" dirty="0"/>
              <a:t>continues on to link ideas and thoughts together as well as associations. </a:t>
            </a:r>
            <a:endParaRPr lang="en-US" sz="4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43</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100117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876485"/>
            <a:ext cx="11619470" cy="4524315"/>
          </a:xfrm>
          <a:prstGeom prst="rect">
            <a:avLst/>
          </a:prstGeom>
          <a:noFill/>
        </p:spPr>
        <p:txBody>
          <a:bodyPr wrap="square" rtlCol="0">
            <a:spAutoFit/>
          </a:bodyPr>
          <a:lstStyle/>
          <a:p>
            <a:r>
              <a:rPr lang="en-US" sz="4800" dirty="0"/>
              <a:t>In our example above, the central theme of these verses is Jesus Christ as Lord and Saviour and His relationship to us. If these sentences are broken up, subtly the associations and linked thoughts will become disjointed.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44</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6571194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876485"/>
            <a:ext cx="11619470" cy="1569660"/>
          </a:xfrm>
          <a:prstGeom prst="rect">
            <a:avLst/>
          </a:prstGeom>
          <a:noFill/>
        </p:spPr>
        <p:txBody>
          <a:bodyPr wrap="square" rtlCol="0">
            <a:spAutoFit/>
          </a:bodyPr>
          <a:lstStyle/>
          <a:p>
            <a:r>
              <a:rPr lang="en-US" sz="4800" dirty="0"/>
              <a:t>9. Not Influenced by modern philosophies and societal changes.</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45</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0080954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966053"/>
            <a:ext cx="11619470" cy="5755422"/>
          </a:xfrm>
          <a:prstGeom prst="rect">
            <a:avLst/>
          </a:prstGeom>
          <a:noFill/>
        </p:spPr>
        <p:txBody>
          <a:bodyPr wrap="square" rtlCol="0">
            <a:spAutoFit/>
          </a:bodyPr>
          <a:lstStyle/>
          <a:p>
            <a:r>
              <a:rPr lang="en-US" sz="4600" dirty="0"/>
              <a:t>Ecumenicalism, Evolutionism, Political Correctness, and Liberal Theology. While the argument could be made that the translators had philosophical and societal influences of the day, they were not the primary motivation of the translation. (Political purposes were a big reason for the translation of the King James Bible)</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46</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0537950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690688"/>
            <a:ext cx="11619470" cy="4370427"/>
          </a:xfrm>
          <a:prstGeom prst="rect">
            <a:avLst/>
          </a:prstGeom>
          <a:noFill/>
        </p:spPr>
        <p:txBody>
          <a:bodyPr wrap="square" rtlCol="0">
            <a:spAutoFit/>
          </a:bodyPr>
          <a:lstStyle/>
          <a:p>
            <a:r>
              <a:rPr lang="en-US" sz="4800" dirty="0"/>
              <a:t>10. Italicized Words</a:t>
            </a:r>
          </a:p>
          <a:p>
            <a:endParaRPr lang="en-US" sz="4600" dirty="0"/>
          </a:p>
          <a:p>
            <a:r>
              <a:rPr lang="en-US" sz="4600" b="1" dirty="0"/>
              <a:t>Psalm 12:5 KJV </a:t>
            </a:r>
            <a:r>
              <a:rPr lang="en-US" sz="4600" dirty="0"/>
              <a:t>For the oppression of the poor, for the sighing of the needy, now will I</a:t>
            </a:r>
          </a:p>
          <a:p>
            <a:r>
              <a:rPr lang="en-US" sz="4600" dirty="0"/>
              <a:t>arise, </a:t>
            </a:r>
            <a:r>
              <a:rPr lang="en-US" sz="4600" dirty="0" err="1"/>
              <a:t>saith</a:t>
            </a:r>
            <a:r>
              <a:rPr lang="en-US" sz="4600" dirty="0"/>
              <a:t> the LORD; I will set him in safety </a:t>
            </a:r>
            <a:r>
              <a:rPr lang="en-US" sz="4600" b="1" i="1" dirty="0"/>
              <a:t>from him that </a:t>
            </a:r>
            <a:r>
              <a:rPr lang="en-US" sz="4600" dirty="0" err="1"/>
              <a:t>puffeth</a:t>
            </a:r>
            <a:r>
              <a:rPr lang="en-US" sz="4600" dirty="0"/>
              <a:t> at him.</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47</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5005673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487488"/>
            <a:ext cx="11619470" cy="4524315"/>
          </a:xfrm>
          <a:prstGeom prst="rect">
            <a:avLst/>
          </a:prstGeom>
          <a:noFill/>
        </p:spPr>
        <p:txBody>
          <a:bodyPr wrap="square" rtlCol="0">
            <a:spAutoFit/>
          </a:bodyPr>
          <a:lstStyle/>
          <a:p>
            <a:r>
              <a:rPr lang="en-US" sz="4800" dirty="0"/>
              <a:t>Now without the italicized words:</a:t>
            </a:r>
          </a:p>
          <a:p>
            <a:r>
              <a:rPr lang="en-US" sz="4800" dirty="0"/>
              <a:t> </a:t>
            </a:r>
          </a:p>
          <a:p>
            <a:r>
              <a:rPr lang="en-US" sz="4800" b="1" dirty="0"/>
              <a:t>Psalm 12:5 KJV </a:t>
            </a:r>
            <a:r>
              <a:rPr lang="en-US" sz="4800" dirty="0"/>
              <a:t>(without italicized) For the oppression of the poor, for the sighing of</a:t>
            </a:r>
          </a:p>
          <a:p>
            <a:r>
              <a:rPr lang="en-US" sz="4800" dirty="0"/>
              <a:t>the needy, now will I arise, </a:t>
            </a:r>
            <a:r>
              <a:rPr lang="en-US" sz="4800" dirty="0" err="1"/>
              <a:t>saith</a:t>
            </a:r>
            <a:r>
              <a:rPr lang="en-US" sz="4800" dirty="0"/>
              <a:t> the LORD; I will set in safety_____ </a:t>
            </a:r>
            <a:r>
              <a:rPr lang="en-US" sz="4800" dirty="0" err="1"/>
              <a:t>puffeth</a:t>
            </a:r>
            <a:r>
              <a:rPr lang="en-US" sz="4800" dirty="0"/>
              <a:t> at him.</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48</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4050388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093371"/>
            <a:ext cx="11619470" cy="5262979"/>
          </a:xfrm>
          <a:prstGeom prst="rect">
            <a:avLst/>
          </a:prstGeom>
          <a:noFill/>
        </p:spPr>
        <p:txBody>
          <a:bodyPr wrap="square" rtlCol="0">
            <a:spAutoFit/>
          </a:bodyPr>
          <a:lstStyle/>
          <a:p>
            <a:r>
              <a:rPr lang="en-US" sz="4800" dirty="0"/>
              <a:t>As you can see although these words were added, they were added for our understanding in the English language and </a:t>
            </a:r>
            <a:r>
              <a:rPr lang="en-US" sz="4800" u="sng" dirty="0"/>
              <a:t>are indicated as added by the translators</a:t>
            </a:r>
            <a:r>
              <a:rPr lang="en-US" sz="4800" dirty="0"/>
              <a:t> by using italicized words. </a:t>
            </a:r>
            <a:r>
              <a:rPr lang="en-US" sz="4800" u="sng" dirty="0"/>
              <a:t>Other translations do not give us the benefit of knowing what was added to the text.</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49</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308680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724929" y="2350868"/>
            <a:ext cx="11467071" cy="2739211"/>
          </a:xfrm>
          <a:prstGeom prst="rect">
            <a:avLst/>
          </a:prstGeom>
          <a:noFill/>
        </p:spPr>
        <p:txBody>
          <a:bodyPr wrap="square" rtlCol="0">
            <a:spAutoFit/>
          </a:bodyPr>
          <a:lstStyle/>
          <a:p>
            <a:pPr marR="0" lvl="0">
              <a:spcBef>
                <a:spcPts val="0"/>
              </a:spcBef>
              <a:spcAft>
                <a:spcPts val="0"/>
              </a:spcAft>
              <a:buSzPts val="1600"/>
            </a:pPr>
            <a:r>
              <a:rPr lang="en-US" sz="4800" dirty="0">
                <a:latin typeface="Calibri" panose="020F0502020204030204" pitchFamily="34" charset="0"/>
                <a:ea typeface="Calibri" panose="020F0502020204030204" pitchFamily="34" charset="0"/>
                <a:cs typeface="Times New Roman" panose="02020603050405020304" pitchFamily="18" charset="0"/>
              </a:rPr>
              <a:t>3. Unprecedented Scholarship</a:t>
            </a:r>
          </a:p>
          <a:p>
            <a:pPr marR="0" lvl="0">
              <a:spcBef>
                <a:spcPts val="0"/>
              </a:spcBef>
              <a:spcAft>
                <a:spcPts val="0"/>
              </a:spcAft>
              <a:buSzPts val="1600"/>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a:buSzPts val="1600"/>
            </a:pPr>
            <a:r>
              <a:rPr lang="en-US" sz="3600" b="1" dirty="0"/>
              <a:t>Facts About the Translators:</a:t>
            </a:r>
            <a:endParaRPr lang="en-US" sz="3600" dirty="0"/>
          </a:p>
          <a:p>
            <a:pPr marR="0" lvl="0">
              <a:spcBef>
                <a:spcPts val="0"/>
              </a:spcBef>
              <a:spcAft>
                <a:spcPts val="0"/>
              </a:spcAft>
              <a:buSzPts val="1600"/>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a:t>
            </a:fld>
            <a:endParaRPr lang="en-US" sz="3600" dirty="0">
              <a:solidFill>
                <a:schemeClr val="tx1"/>
              </a:solidFill>
            </a:endParaRPr>
          </a:p>
        </p:txBody>
      </p:sp>
    </p:spTree>
    <p:extLst>
      <p:ext uri="{BB962C8B-B14F-4D97-AF65-F5344CB8AC3E}">
        <p14:creationId xmlns:p14="http://schemas.microsoft.com/office/powerpoint/2010/main" val="4916335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093371"/>
            <a:ext cx="11619470" cy="4524315"/>
          </a:xfrm>
          <a:prstGeom prst="rect">
            <a:avLst/>
          </a:prstGeom>
          <a:noFill/>
        </p:spPr>
        <p:txBody>
          <a:bodyPr wrap="square" rtlCol="0">
            <a:spAutoFit/>
          </a:bodyPr>
          <a:lstStyle/>
          <a:p>
            <a:r>
              <a:rPr lang="en-US" sz="4800" dirty="0"/>
              <a:t>11. Translation Method: Formal Equivalency</a:t>
            </a:r>
          </a:p>
          <a:p>
            <a:r>
              <a:rPr lang="en-US" sz="4800" dirty="0"/>
              <a:t> </a:t>
            </a:r>
          </a:p>
          <a:p>
            <a:r>
              <a:rPr lang="en-US" sz="4800" b="1" dirty="0"/>
              <a:t>Formal equivalency</a:t>
            </a:r>
            <a:r>
              <a:rPr lang="en-US" sz="4800" dirty="0"/>
              <a:t> (FE)– Is a literal translation method. Word for word translation. “The dog went to school.” Would be translated, “The dog went to school.”</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50</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6019578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1093371"/>
            <a:ext cx="11619470" cy="4524315"/>
          </a:xfrm>
          <a:prstGeom prst="rect">
            <a:avLst/>
          </a:prstGeom>
          <a:noFill/>
        </p:spPr>
        <p:txBody>
          <a:bodyPr wrap="square" rtlCol="0">
            <a:spAutoFit/>
          </a:bodyPr>
          <a:lstStyle/>
          <a:p>
            <a:r>
              <a:rPr lang="en-US" sz="4800" b="1" dirty="0"/>
              <a:t>Dynamic equivalency </a:t>
            </a:r>
            <a:r>
              <a:rPr lang="en-US" sz="4800" dirty="0"/>
              <a:t>(DE)– Is ‘translating in bulk.’ Trying to convey thought for thought.</a:t>
            </a:r>
          </a:p>
          <a:p>
            <a:r>
              <a:rPr lang="en-US" sz="4800" dirty="0"/>
              <a:t>“The dog went to school.” Might be translated, “The hairy animal traveled to a higher place of learning.” (These are imperfect examples to give you the idea.)</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51</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4456086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265" y="2130693"/>
            <a:ext cx="11619470" cy="3785652"/>
          </a:xfrm>
          <a:prstGeom prst="rect">
            <a:avLst/>
          </a:prstGeom>
          <a:noFill/>
        </p:spPr>
        <p:txBody>
          <a:bodyPr wrap="square" rtlCol="0">
            <a:spAutoFit/>
          </a:bodyPr>
          <a:lstStyle/>
          <a:p>
            <a:r>
              <a:rPr lang="en-US" sz="4800" dirty="0"/>
              <a:t>All translations have a mix of these two translation methods by necessity because a </a:t>
            </a:r>
            <a:r>
              <a:rPr lang="en-US" sz="4800" b="1" dirty="0"/>
              <a:t>‘clear translation’ </a:t>
            </a:r>
            <a:r>
              <a:rPr lang="en-US" sz="4800" dirty="0"/>
              <a:t>would be very difficult to understand.’</a:t>
            </a:r>
          </a:p>
          <a:p>
            <a:r>
              <a:rPr lang="en-US" sz="4800" b="1" dirty="0"/>
              <a:t> </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52</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9403374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53</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pic>
        <p:nvPicPr>
          <p:cNvPr id="5" name="Picture 4">
            <a:extLst>
              <a:ext uri="{FF2B5EF4-FFF2-40B4-BE49-F238E27FC236}">
                <a16:creationId xmlns:a16="http://schemas.microsoft.com/office/drawing/2014/main" id="{4D87E3AA-85D0-3C40-BEDE-F54093D33274}"/>
              </a:ext>
            </a:extLst>
          </p:cNvPr>
          <p:cNvPicPr/>
          <p:nvPr/>
        </p:nvPicPr>
        <p:blipFill rotWithShape="1">
          <a:blip r:embed="rId2">
            <a:extLst>
              <a:ext uri="{28A0092B-C50C-407E-A947-70E740481C1C}">
                <a14:useLocalDpi xmlns:a14="http://schemas.microsoft.com/office/drawing/2010/main" val="0"/>
              </a:ext>
            </a:extLst>
          </a:blip>
          <a:srcRect l="-95" r="53284" b="-6213"/>
          <a:stretch/>
        </p:blipFill>
        <p:spPr bwMode="auto">
          <a:xfrm>
            <a:off x="330200" y="2032000"/>
            <a:ext cx="11531599" cy="1651000"/>
          </a:xfrm>
          <a:prstGeom prst="rect">
            <a:avLst/>
          </a:prstGeom>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F0E3A1B4-F002-C748-BBF5-1676100F389D}"/>
              </a:ext>
            </a:extLst>
          </p:cNvPr>
          <p:cNvPicPr/>
          <p:nvPr/>
        </p:nvPicPr>
        <p:blipFill rotWithShape="1">
          <a:blip r:embed="rId2">
            <a:extLst>
              <a:ext uri="{28A0092B-C50C-407E-A947-70E740481C1C}">
                <a14:useLocalDpi xmlns:a14="http://schemas.microsoft.com/office/drawing/2010/main" val="0"/>
              </a:ext>
            </a:extLst>
          </a:blip>
          <a:srcRect l="45826" t="7027" r="12036" b="-54"/>
          <a:stretch/>
        </p:blipFill>
        <p:spPr bwMode="auto">
          <a:xfrm>
            <a:off x="330200" y="4024312"/>
            <a:ext cx="11531599" cy="15890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507451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54</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pic>
        <p:nvPicPr>
          <p:cNvPr id="8" name="Picture 7">
            <a:extLst>
              <a:ext uri="{FF2B5EF4-FFF2-40B4-BE49-F238E27FC236}">
                <a16:creationId xmlns:a16="http://schemas.microsoft.com/office/drawing/2014/main" id="{BED93CCE-8D3B-F241-BE4C-EE8E575832A1}"/>
              </a:ext>
            </a:extLst>
          </p:cNvPr>
          <p:cNvPicPr/>
          <p:nvPr/>
        </p:nvPicPr>
        <p:blipFill rotWithShape="1">
          <a:blip r:embed="rId2">
            <a:extLst>
              <a:ext uri="{28A0092B-C50C-407E-A947-70E740481C1C}">
                <a14:useLocalDpi xmlns:a14="http://schemas.microsoft.com/office/drawing/2010/main" val="0"/>
              </a:ext>
            </a:extLst>
          </a:blip>
          <a:srcRect l="88052" t="-10541"/>
          <a:stretch/>
        </p:blipFill>
        <p:spPr bwMode="auto">
          <a:xfrm>
            <a:off x="415290" y="1792288"/>
            <a:ext cx="3953510" cy="1941196"/>
          </a:xfrm>
          <a:prstGeom prst="rect">
            <a:avLst/>
          </a:prstGeom>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95A59F06-4D1E-B54D-BE5A-BEFC04D3A90B}"/>
              </a:ext>
            </a:extLst>
          </p:cNvPr>
          <p:cNvPicPr/>
          <p:nvPr/>
        </p:nvPicPr>
        <p:blipFill rotWithShape="1">
          <a:blip r:embed="rId3">
            <a:extLst>
              <a:ext uri="{28A0092B-C50C-407E-A947-70E740481C1C}">
                <a14:useLocalDpi xmlns:a14="http://schemas.microsoft.com/office/drawing/2010/main" val="0"/>
              </a:ext>
            </a:extLst>
          </a:blip>
          <a:srcRect r="61866" b="-5279"/>
          <a:stretch/>
        </p:blipFill>
        <p:spPr bwMode="auto">
          <a:xfrm>
            <a:off x="4804410" y="2075814"/>
            <a:ext cx="6549390" cy="1941195"/>
          </a:xfrm>
          <a:prstGeom prst="rect">
            <a:avLst/>
          </a:prstGeom>
          <a:ln>
            <a:no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D57BF34F-D2E4-B64B-92EE-0A05BB0A6DDC}"/>
              </a:ext>
            </a:extLst>
          </p:cNvPr>
          <p:cNvPicPr/>
          <p:nvPr/>
        </p:nvPicPr>
        <p:blipFill rotWithShape="1">
          <a:blip r:embed="rId3">
            <a:extLst>
              <a:ext uri="{28A0092B-C50C-407E-A947-70E740481C1C}">
                <a14:useLocalDpi xmlns:a14="http://schemas.microsoft.com/office/drawing/2010/main" val="0"/>
              </a:ext>
            </a:extLst>
          </a:blip>
          <a:srcRect l="37807" t="-2148"/>
          <a:stretch/>
        </p:blipFill>
        <p:spPr bwMode="auto">
          <a:xfrm>
            <a:off x="626745" y="4414838"/>
            <a:ext cx="10938510" cy="194151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18690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55</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2" name="Rectangle 1">
            <a:extLst>
              <a:ext uri="{FF2B5EF4-FFF2-40B4-BE49-F238E27FC236}">
                <a16:creationId xmlns:a16="http://schemas.microsoft.com/office/drawing/2014/main" id="{B843CEF5-79EF-3743-9D2C-E80AC033857B}"/>
              </a:ext>
            </a:extLst>
          </p:cNvPr>
          <p:cNvSpPr/>
          <p:nvPr/>
        </p:nvSpPr>
        <p:spPr>
          <a:xfrm>
            <a:off x="203200" y="1150829"/>
            <a:ext cx="10845800" cy="5570756"/>
          </a:xfrm>
          <a:prstGeom prst="rect">
            <a:avLst/>
          </a:prstGeom>
        </p:spPr>
        <p:txBody>
          <a:bodyPr wrap="square">
            <a:spAutoFit/>
          </a:bodyPr>
          <a:lstStyle/>
          <a:p>
            <a:pPr marL="822960" marR="0" indent="-822960">
              <a:spcBef>
                <a:spcPts val="0"/>
              </a:spcBef>
              <a:spcAft>
                <a:spcPts val="0"/>
              </a:spcAft>
            </a:pPr>
            <a:r>
              <a:rPr lang="en-US" sz="4000" dirty="0">
                <a:latin typeface="Calibri" panose="020F0502020204030204" pitchFamily="34" charset="0"/>
                <a:ea typeface="Calibri" panose="020F0502020204030204" pitchFamily="34" charset="0"/>
                <a:cs typeface="Times New Roman" panose="02020603050405020304" pitchFamily="18" charset="0"/>
              </a:rPr>
              <a:t>CT </a:t>
            </a:r>
            <a:r>
              <a:rPr lang="en-US" sz="4000" b="1" dirty="0">
                <a:latin typeface="Calibri" panose="020F0502020204030204" pitchFamily="34" charset="0"/>
                <a:ea typeface="Calibri" panose="020F0502020204030204" pitchFamily="34" charset="0"/>
                <a:cs typeface="Times New Roman" panose="02020603050405020304" pitchFamily="18" charset="0"/>
              </a:rPr>
              <a:t>John 3:16</a:t>
            </a:r>
            <a:r>
              <a:rPr lang="en-US" sz="4000" dirty="0">
                <a:latin typeface="Calibri" panose="020F0502020204030204" pitchFamily="34" charset="0"/>
                <a:ea typeface="Calibri" panose="020F0502020204030204" pitchFamily="34" charset="0"/>
                <a:cs typeface="Times New Roman" panose="02020603050405020304" pitchFamily="18" charset="0"/>
              </a:rPr>
              <a:t> Thus indeed loved God the world that the Son the only begotten he gave that everyone believing in him not should perish but might have life eternal.</a:t>
            </a:r>
          </a:p>
          <a:p>
            <a:r>
              <a:rPr lang="en-US" sz="3600" dirty="0">
                <a:latin typeface="Calibri" panose="020F0502020204030204" pitchFamily="34" charset="0"/>
                <a:ea typeface="Calibri" panose="020F0502020204030204" pitchFamily="34" charset="0"/>
                <a:cs typeface="Times New Roman" panose="02020603050405020304" pitchFamily="18" charset="0"/>
              </a:rPr>
              <a:t> </a:t>
            </a:r>
          </a:p>
          <a:p>
            <a:pPr marL="887095" marR="0" indent="-887095">
              <a:spcBef>
                <a:spcPts val="0"/>
              </a:spcBef>
              <a:spcAft>
                <a:spcPts val="0"/>
              </a:spcAft>
            </a:pPr>
            <a:r>
              <a:rPr lang="en-US" sz="4000" dirty="0">
                <a:latin typeface="Calibri" panose="020F0502020204030204" pitchFamily="34" charset="0"/>
                <a:ea typeface="Calibri" panose="020F0502020204030204" pitchFamily="34" charset="0"/>
                <a:cs typeface="Times New Roman" panose="02020603050405020304" pitchFamily="18" charset="0"/>
              </a:rPr>
              <a:t>KJV </a:t>
            </a:r>
            <a:r>
              <a:rPr lang="en-US" sz="4000" b="1" dirty="0">
                <a:latin typeface="Calibri" panose="020F0502020204030204" pitchFamily="34" charset="0"/>
                <a:ea typeface="Calibri" panose="020F0502020204030204" pitchFamily="34" charset="0"/>
                <a:cs typeface="Times New Roman" panose="02020603050405020304" pitchFamily="18" charset="0"/>
              </a:rPr>
              <a:t>John 3:16 </a:t>
            </a:r>
            <a:r>
              <a:rPr lang="en-US" sz="4000" dirty="0">
                <a:latin typeface="Calibri" panose="020F0502020204030204" pitchFamily="34" charset="0"/>
                <a:ea typeface="Calibri" panose="020F0502020204030204" pitchFamily="34" charset="0"/>
                <a:cs typeface="Times New Roman" panose="02020603050405020304" pitchFamily="18" charset="0"/>
              </a:rPr>
              <a:t>For God so loved the world, that he gave his only begotten Son, that whosoever believeth in him should not perish, but have everlasting life.</a:t>
            </a:r>
          </a:p>
        </p:txBody>
      </p:sp>
    </p:spTree>
    <p:extLst>
      <p:ext uri="{BB962C8B-B14F-4D97-AF65-F5344CB8AC3E}">
        <p14:creationId xmlns:p14="http://schemas.microsoft.com/office/powerpoint/2010/main" val="18644718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56</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2" name="Rectangle 1">
            <a:extLst>
              <a:ext uri="{FF2B5EF4-FFF2-40B4-BE49-F238E27FC236}">
                <a16:creationId xmlns:a16="http://schemas.microsoft.com/office/drawing/2014/main" id="{B843CEF5-79EF-3743-9D2C-E80AC033857B}"/>
              </a:ext>
            </a:extLst>
          </p:cNvPr>
          <p:cNvSpPr/>
          <p:nvPr/>
        </p:nvSpPr>
        <p:spPr>
          <a:xfrm>
            <a:off x="-406400" y="1690688"/>
            <a:ext cx="12268200" cy="3785652"/>
          </a:xfrm>
          <a:prstGeom prst="rect">
            <a:avLst/>
          </a:prstGeom>
        </p:spPr>
        <p:txBody>
          <a:bodyPr wrap="square">
            <a:spAutoFit/>
          </a:bodyPr>
          <a:lstStyle/>
          <a:p>
            <a:pPr marL="822960" marR="0">
              <a:spcBef>
                <a:spcPts val="0"/>
              </a:spcBef>
              <a:spcAft>
                <a:spcPts val="0"/>
              </a:spcAft>
            </a:pPr>
            <a:r>
              <a:rPr lang="en-US" sz="4800" dirty="0">
                <a:latin typeface="Calibri" panose="020F0502020204030204" pitchFamily="34" charset="0"/>
                <a:ea typeface="Calibri" panose="020F0502020204030204" pitchFamily="34" charset="0"/>
                <a:cs typeface="Times New Roman" panose="02020603050405020304" pitchFamily="18" charset="0"/>
              </a:rPr>
              <a:t>Example between the </a:t>
            </a:r>
            <a:r>
              <a:rPr lang="en-US" sz="4800" b="1" dirty="0">
                <a:latin typeface="Calibri" panose="020F0502020204030204" pitchFamily="34" charset="0"/>
                <a:ea typeface="Calibri" panose="020F0502020204030204" pitchFamily="34" charset="0"/>
                <a:cs typeface="Times New Roman" panose="02020603050405020304" pitchFamily="18" charset="0"/>
              </a:rPr>
              <a:t>CEV</a:t>
            </a:r>
            <a:r>
              <a:rPr lang="en-US" sz="4800" dirty="0">
                <a:latin typeface="Calibri" panose="020F0502020204030204" pitchFamily="34" charset="0"/>
                <a:ea typeface="Calibri" panose="020F0502020204030204" pitchFamily="34" charset="0"/>
                <a:cs typeface="Times New Roman" panose="02020603050405020304" pitchFamily="18" charset="0"/>
              </a:rPr>
              <a:t> (Contemporary English Version [DE]) and </a:t>
            </a:r>
            <a:r>
              <a:rPr lang="en-US" sz="4800" b="1" dirty="0">
                <a:latin typeface="Calibri" panose="020F0502020204030204" pitchFamily="34" charset="0"/>
                <a:ea typeface="Calibri" panose="020F0502020204030204" pitchFamily="34" charset="0"/>
                <a:cs typeface="Times New Roman" panose="02020603050405020304" pitchFamily="18" charset="0"/>
              </a:rPr>
              <a:t>KJV</a:t>
            </a:r>
            <a:r>
              <a:rPr lang="en-US" sz="4800" dirty="0">
                <a:latin typeface="Calibri" panose="020F0502020204030204" pitchFamily="34" charset="0"/>
                <a:ea typeface="Calibri" panose="020F0502020204030204" pitchFamily="34" charset="0"/>
                <a:cs typeface="Times New Roman" panose="02020603050405020304" pitchFamily="18" charset="0"/>
              </a:rPr>
              <a:t> (FE)</a:t>
            </a:r>
          </a:p>
          <a:p>
            <a:pPr marL="822960" marR="0">
              <a:spcBef>
                <a:spcPts val="0"/>
              </a:spcBef>
              <a:spcAft>
                <a:spcPts val="0"/>
              </a:spcAft>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822960" marR="0">
              <a:spcBef>
                <a:spcPts val="0"/>
              </a:spcBef>
              <a:spcAft>
                <a:spcPts val="0"/>
              </a:spcAft>
            </a:pPr>
            <a:r>
              <a:rPr lang="en-US" sz="4800" dirty="0">
                <a:latin typeface="Calibri" panose="020F0502020204030204" pitchFamily="34" charset="0"/>
                <a:ea typeface="Calibri" panose="020F0502020204030204" pitchFamily="34" charset="0"/>
                <a:cs typeface="Times New Roman" panose="02020603050405020304" pitchFamily="18" charset="0"/>
              </a:rPr>
              <a:t>These examples will show the ‘interpretation’ bleeding through the translation in DE.</a:t>
            </a:r>
          </a:p>
        </p:txBody>
      </p:sp>
    </p:spTree>
    <p:extLst>
      <p:ext uri="{BB962C8B-B14F-4D97-AF65-F5344CB8AC3E}">
        <p14:creationId xmlns:p14="http://schemas.microsoft.com/office/powerpoint/2010/main" val="1280190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57</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2" name="Rectangle 1">
            <a:extLst>
              <a:ext uri="{FF2B5EF4-FFF2-40B4-BE49-F238E27FC236}">
                <a16:creationId xmlns:a16="http://schemas.microsoft.com/office/drawing/2014/main" id="{B843CEF5-79EF-3743-9D2C-E80AC033857B}"/>
              </a:ext>
            </a:extLst>
          </p:cNvPr>
          <p:cNvSpPr/>
          <p:nvPr/>
        </p:nvSpPr>
        <p:spPr>
          <a:xfrm>
            <a:off x="330200" y="2097088"/>
            <a:ext cx="11303000" cy="3477875"/>
          </a:xfrm>
          <a:prstGeom prst="rect">
            <a:avLst/>
          </a:prstGeom>
        </p:spPr>
        <p:txBody>
          <a:bodyPr wrap="square">
            <a:spAutoFit/>
          </a:bodyPr>
          <a:lstStyle/>
          <a:p>
            <a:r>
              <a:rPr lang="en-US" sz="4400" b="1" dirty="0"/>
              <a:t>Rev. 22:21</a:t>
            </a:r>
            <a:r>
              <a:rPr lang="en-US" sz="4400" dirty="0"/>
              <a:t> - </a:t>
            </a:r>
            <a:r>
              <a:rPr lang="en-US" sz="4400" b="1" dirty="0"/>
              <a:t>The grace of our Lord Jesus Christ be with you all</a:t>
            </a:r>
            <a:r>
              <a:rPr lang="en-US" sz="4400" dirty="0"/>
              <a:t> (KJV)</a:t>
            </a:r>
          </a:p>
          <a:p>
            <a:r>
              <a:rPr lang="en-US" sz="4400" b="1" dirty="0"/>
              <a:t> </a:t>
            </a:r>
            <a:endParaRPr lang="en-US" sz="4400" dirty="0"/>
          </a:p>
          <a:p>
            <a:r>
              <a:rPr lang="en-US" sz="4400" b="1" dirty="0"/>
              <a:t>Rev. 22:21</a:t>
            </a:r>
            <a:r>
              <a:rPr lang="en-US" sz="4400" dirty="0"/>
              <a:t> -  I pray that the Lord Jesus </a:t>
            </a:r>
            <a:r>
              <a:rPr lang="en-US" sz="4400" b="1" dirty="0"/>
              <a:t>will be kind to all of you</a:t>
            </a:r>
            <a:r>
              <a:rPr lang="en-US" sz="4400" dirty="0"/>
              <a:t> (CEV)</a:t>
            </a:r>
          </a:p>
        </p:txBody>
      </p:sp>
    </p:spTree>
    <p:extLst>
      <p:ext uri="{BB962C8B-B14F-4D97-AF65-F5344CB8AC3E}">
        <p14:creationId xmlns:p14="http://schemas.microsoft.com/office/powerpoint/2010/main" val="25968101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58</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2" name="Rectangle 1">
            <a:extLst>
              <a:ext uri="{FF2B5EF4-FFF2-40B4-BE49-F238E27FC236}">
                <a16:creationId xmlns:a16="http://schemas.microsoft.com/office/drawing/2014/main" id="{B843CEF5-79EF-3743-9D2C-E80AC033857B}"/>
              </a:ext>
            </a:extLst>
          </p:cNvPr>
          <p:cNvSpPr/>
          <p:nvPr/>
        </p:nvSpPr>
        <p:spPr>
          <a:xfrm>
            <a:off x="241300" y="1339592"/>
            <a:ext cx="11709400" cy="5016758"/>
          </a:xfrm>
          <a:prstGeom prst="rect">
            <a:avLst/>
          </a:prstGeom>
        </p:spPr>
        <p:txBody>
          <a:bodyPr wrap="square">
            <a:spAutoFit/>
          </a:bodyPr>
          <a:lstStyle/>
          <a:p>
            <a:r>
              <a:rPr lang="en-US" sz="4000" b="1" dirty="0"/>
              <a:t>Philippians 1:1</a:t>
            </a:r>
            <a:r>
              <a:rPr lang="en-US" sz="4000" dirty="0"/>
              <a:t> Paul and Timotheus, the servants of Jesus Christ, to all the saints in Christ Jesus which are at Philippi, </a:t>
            </a:r>
            <a:r>
              <a:rPr lang="en-US" sz="4000" b="1" dirty="0"/>
              <a:t>with the bishops and deacons</a:t>
            </a:r>
            <a:r>
              <a:rPr lang="en-US" sz="4000" dirty="0"/>
              <a:t>: (KJV)</a:t>
            </a:r>
          </a:p>
          <a:p>
            <a:r>
              <a:rPr lang="en-US" sz="4000" b="1" dirty="0"/>
              <a:t> </a:t>
            </a:r>
            <a:endParaRPr lang="en-US" sz="4000" dirty="0"/>
          </a:p>
          <a:p>
            <a:r>
              <a:rPr lang="en-US" sz="4000" b="1" dirty="0"/>
              <a:t>Philippians 1:1</a:t>
            </a:r>
            <a:r>
              <a:rPr lang="en-US" sz="4000" dirty="0"/>
              <a:t> - From Paul and Timothy, servants of Christ Jesus. To all of God’s people who belong to Christ Jesus at Philippi and </a:t>
            </a:r>
            <a:r>
              <a:rPr lang="en-US" sz="4000" b="1" dirty="0"/>
              <a:t>to all of your church officials and officers </a:t>
            </a:r>
            <a:r>
              <a:rPr lang="en-US" sz="4000" dirty="0"/>
              <a:t>(CEV)</a:t>
            </a:r>
          </a:p>
        </p:txBody>
      </p:sp>
    </p:spTree>
    <p:extLst>
      <p:ext uri="{BB962C8B-B14F-4D97-AF65-F5344CB8AC3E}">
        <p14:creationId xmlns:p14="http://schemas.microsoft.com/office/powerpoint/2010/main" val="9187423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59</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2" name="Rectangle 1">
            <a:extLst>
              <a:ext uri="{FF2B5EF4-FFF2-40B4-BE49-F238E27FC236}">
                <a16:creationId xmlns:a16="http://schemas.microsoft.com/office/drawing/2014/main" id="{B843CEF5-79EF-3743-9D2C-E80AC033857B}"/>
              </a:ext>
            </a:extLst>
          </p:cNvPr>
          <p:cNvSpPr/>
          <p:nvPr/>
        </p:nvSpPr>
        <p:spPr>
          <a:xfrm>
            <a:off x="241300" y="1339592"/>
            <a:ext cx="11709400" cy="4832092"/>
          </a:xfrm>
          <a:prstGeom prst="rect">
            <a:avLst/>
          </a:prstGeom>
        </p:spPr>
        <p:txBody>
          <a:bodyPr wrap="square">
            <a:spAutoFit/>
          </a:bodyPr>
          <a:lstStyle/>
          <a:p>
            <a:r>
              <a:rPr lang="en-US" sz="4400" b="1" dirty="0"/>
              <a:t>Genesis 2:18</a:t>
            </a:r>
            <a:r>
              <a:rPr lang="en-US" sz="4400" dirty="0"/>
              <a:t> And the Lord God said, It is not good that the man should be alone; I will make him </a:t>
            </a:r>
            <a:r>
              <a:rPr lang="en-US" sz="4400" b="1" dirty="0"/>
              <a:t>an help meet for him</a:t>
            </a:r>
            <a:r>
              <a:rPr lang="en-US" sz="4400" dirty="0"/>
              <a:t>. (KJV)</a:t>
            </a:r>
          </a:p>
          <a:p>
            <a:r>
              <a:rPr lang="en-US" sz="4400" b="1" dirty="0"/>
              <a:t> </a:t>
            </a:r>
            <a:endParaRPr lang="en-US" sz="4400" dirty="0"/>
          </a:p>
          <a:p>
            <a:r>
              <a:rPr lang="en-US" sz="4400" b="1" dirty="0"/>
              <a:t>Genesis 2:18</a:t>
            </a:r>
            <a:r>
              <a:rPr lang="en-US" sz="4400" dirty="0"/>
              <a:t> The Lord God said, “It isn’t good for the man to live alone. I need to make a suitable </a:t>
            </a:r>
            <a:r>
              <a:rPr lang="en-US" sz="4400" b="1" dirty="0"/>
              <a:t>partner for him</a:t>
            </a:r>
            <a:r>
              <a:rPr lang="en-US" sz="4400" dirty="0"/>
              <a:t>.” (CEV)</a:t>
            </a:r>
          </a:p>
        </p:txBody>
      </p:sp>
    </p:spTree>
    <p:extLst>
      <p:ext uri="{BB962C8B-B14F-4D97-AF65-F5344CB8AC3E}">
        <p14:creationId xmlns:p14="http://schemas.microsoft.com/office/powerpoint/2010/main" val="177951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1978814"/>
            <a:ext cx="11895438" cy="4401205"/>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They were a diverse group (Farmers, Mariners, School Teachers, </a:t>
            </a:r>
            <a:r>
              <a:rPr lang="en-US" sz="4000" dirty="0" err="1">
                <a:latin typeface="Calibri" panose="020F0502020204030204" pitchFamily="34" charset="0"/>
                <a:ea typeface="Calibri" panose="020F0502020204030204" pitchFamily="34" charset="0"/>
                <a:cs typeface="Times New Roman" panose="02020603050405020304" pitchFamily="18" charset="0"/>
              </a:rPr>
              <a:t>Cordwainers</a:t>
            </a:r>
            <a:r>
              <a:rPr lang="en-US" sz="4000" dirty="0">
                <a:latin typeface="Calibri" panose="020F0502020204030204" pitchFamily="34" charset="0"/>
                <a:ea typeface="Calibri" panose="020F0502020204030204" pitchFamily="34" charset="0"/>
                <a:cs typeface="Times New Roman" panose="02020603050405020304" pitchFamily="18" charset="0"/>
              </a:rPr>
              <a:t> (Leather Merchants), Fletchers, Tailors, Aristocrats.)</a:t>
            </a:r>
          </a:p>
          <a:p>
            <a:pPr marL="342900" marR="0" lvl="0" indent="-342900">
              <a:spcBef>
                <a:spcPts val="0"/>
              </a:spcBef>
              <a:spcAft>
                <a:spcPts val="0"/>
              </a:spcAft>
              <a:buFont typeface="Symbol" pitchFamily="2"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All were graduates from Cambridge and Oxford.</a:t>
            </a:r>
          </a:p>
          <a:p>
            <a:pPr marL="342900" marR="0" lvl="0" indent="-342900">
              <a:spcBef>
                <a:spcPts val="0"/>
              </a:spcBef>
              <a:spcAft>
                <a:spcPts val="0"/>
              </a:spcAft>
              <a:buFont typeface="Symbol" pitchFamily="2"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(3) were in their 20s, (22) were in their 40s, (16) were in their 30s, (15) were in their 50s, (3) were in their 60s</a:t>
            </a:r>
          </a:p>
          <a:p>
            <a:pPr marR="0" lvl="0">
              <a:spcBef>
                <a:spcPts val="0"/>
              </a:spcBef>
              <a:spcAft>
                <a:spcPts val="0"/>
              </a:spcAft>
              <a:buSzPts val="1600"/>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a:t>
            </a:fld>
            <a:endParaRPr lang="en-US" sz="3600" dirty="0">
              <a:solidFill>
                <a:schemeClr val="tx1"/>
              </a:solidFill>
            </a:endParaRPr>
          </a:p>
        </p:txBody>
      </p:sp>
    </p:spTree>
    <p:extLst>
      <p:ext uri="{BB962C8B-B14F-4D97-AF65-F5344CB8AC3E}">
        <p14:creationId xmlns:p14="http://schemas.microsoft.com/office/powerpoint/2010/main" val="11738893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60</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2" name="Rectangle 1">
            <a:extLst>
              <a:ext uri="{FF2B5EF4-FFF2-40B4-BE49-F238E27FC236}">
                <a16:creationId xmlns:a16="http://schemas.microsoft.com/office/drawing/2014/main" id="{B843CEF5-79EF-3743-9D2C-E80AC033857B}"/>
              </a:ext>
            </a:extLst>
          </p:cNvPr>
          <p:cNvSpPr/>
          <p:nvPr/>
        </p:nvSpPr>
        <p:spPr>
          <a:xfrm>
            <a:off x="241300" y="1339592"/>
            <a:ext cx="11709400" cy="5016758"/>
          </a:xfrm>
          <a:prstGeom prst="rect">
            <a:avLst/>
          </a:prstGeom>
        </p:spPr>
        <p:txBody>
          <a:bodyPr wrap="square">
            <a:spAutoFit/>
          </a:bodyPr>
          <a:lstStyle/>
          <a:p>
            <a:r>
              <a:rPr lang="en-US" sz="4000" b="1" dirty="0"/>
              <a:t>Acts 9:22 </a:t>
            </a:r>
            <a:r>
              <a:rPr lang="en-US" sz="4000" dirty="0"/>
              <a:t>But Saul increased </a:t>
            </a:r>
            <a:r>
              <a:rPr lang="en-US" sz="4000" b="1" dirty="0"/>
              <a:t>the more in strength, and confounded the Jews</a:t>
            </a:r>
            <a:r>
              <a:rPr lang="en-US" sz="4000" dirty="0"/>
              <a:t> </a:t>
            </a:r>
            <a:r>
              <a:rPr lang="en-US" sz="4000" b="1" dirty="0"/>
              <a:t>which dwelt at Damascus, proving that this is very Christ</a:t>
            </a:r>
            <a:r>
              <a:rPr lang="en-US" sz="4000" dirty="0"/>
              <a:t>. (KJV)</a:t>
            </a:r>
          </a:p>
          <a:p>
            <a:r>
              <a:rPr lang="en-US" sz="4000" b="1" dirty="0"/>
              <a:t> </a:t>
            </a:r>
            <a:endParaRPr lang="en-US" sz="4000" dirty="0"/>
          </a:p>
          <a:p>
            <a:r>
              <a:rPr lang="en-US" sz="4000" b="1" dirty="0"/>
              <a:t>Acts 9:22 </a:t>
            </a:r>
            <a:r>
              <a:rPr lang="en-US" sz="4000" dirty="0"/>
              <a:t>Saul preached with such power that </a:t>
            </a:r>
            <a:r>
              <a:rPr lang="en-US" sz="4000" b="1" dirty="0"/>
              <a:t>he completely confused the Jewish people in Damascus, as he tried to show them</a:t>
            </a:r>
            <a:r>
              <a:rPr lang="en-US" sz="4000" dirty="0"/>
              <a:t> that Jesus is the Messiah. (CEV)</a:t>
            </a:r>
          </a:p>
        </p:txBody>
      </p:sp>
    </p:spTree>
    <p:extLst>
      <p:ext uri="{BB962C8B-B14F-4D97-AF65-F5344CB8AC3E}">
        <p14:creationId xmlns:p14="http://schemas.microsoft.com/office/powerpoint/2010/main" val="4045249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61</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2" name="Rectangle 1">
            <a:extLst>
              <a:ext uri="{FF2B5EF4-FFF2-40B4-BE49-F238E27FC236}">
                <a16:creationId xmlns:a16="http://schemas.microsoft.com/office/drawing/2014/main" id="{B843CEF5-79EF-3743-9D2C-E80AC033857B}"/>
              </a:ext>
            </a:extLst>
          </p:cNvPr>
          <p:cNvSpPr/>
          <p:nvPr/>
        </p:nvSpPr>
        <p:spPr>
          <a:xfrm>
            <a:off x="241300" y="1339592"/>
            <a:ext cx="11709400" cy="4524315"/>
          </a:xfrm>
          <a:prstGeom prst="rect">
            <a:avLst/>
          </a:prstGeom>
        </p:spPr>
        <p:txBody>
          <a:bodyPr wrap="square">
            <a:spAutoFit/>
          </a:bodyPr>
          <a:lstStyle/>
          <a:p>
            <a:pPr lvl="0"/>
            <a:r>
              <a:rPr lang="en-US" sz="4800" dirty="0"/>
              <a:t>12. Ease of Reading</a:t>
            </a:r>
          </a:p>
          <a:p>
            <a:endParaRPr lang="en-US" sz="4800" dirty="0"/>
          </a:p>
          <a:p>
            <a:r>
              <a:rPr lang="en-US" sz="4800" dirty="0"/>
              <a:t>One of the more common arguments for new versions and against the King James Bible is the argument that the “Old English” which in fact is not old English is harder to read.</a:t>
            </a:r>
          </a:p>
        </p:txBody>
      </p:sp>
    </p:spTree>
    <p:extLst>
      <p:ext uri="{BB962C8B-B14F-4D97-AF65-F5344CB8AC3E}">
        <p14:creationId xmlns:p14="http://schemas.microsoft.com/office/powerpoint/2010/main" val="41463576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62</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43F4085B-F990-CD4A-A318-71FA36185F49}"/>
              </a:ext>
            </a:extLst>
          </p:cNvPr>
          <p:cNvGraphicFramePr>
            <a:graphicFrameLocks noChangeAspect="1"/>
          </p:cNvGraphicFramePr>
          <p:nvPr>
            <p:extLst>
              <p:ext uri="{D42A27DB-BD31-4B8C-83A1-F6EECF244321}">
                <p14:modId xmlns:p14="http://schemas.microsoft.com/office/powerpoint/2010/main" val="1892303547"/>
              </p:ext>
            </p:extLst>
          </p:nvPr>
        </p:nvGraphicFramePr>
        <p:xfrm>
          <a:off x="1143000" y="1690688"/>
          <a:ext cx="9067800" cy="8312150"/>
        </p:xfrm>
        <a:graphic>
          <a:graphicData uri="http://schemas.openxmlformats.org/presentationml/2006/ole">
            <mc:AlternateContent xmlns:mc="http://schemas.openxmlformats.org/markup-compatibility/2006">
              <mc:Choice xmlns:v="urn:schemas-microsoft-com:vml" Requires="v">
                <p:oleObj spid="_x0000_s1030" name="Worksheet" r:id="rId3" imgW="1708150" imgH="1562100" progId="Excel.Sheet.12">
                  <p:embed/>
                </p:oleObj>
              </mc:Choice>
              <mc:Fallback>
                <p:oleObj name="Worksheet" r:id="rId3" imgW="1708150" imgH="1562100" progId="Excel.Shee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690688"/>
                        <a:ext cx="9067800" cy="8312150"/>
                      </a:xfrm>
                      <a:prstGeom prst="rect">
                        <a:avLst/>
                      </a:prstGeom>
                      <a:noFill/>
                    </p:spPr>
                  </p:pic>
                </p:oleObj>
              </mc:Fallback>
            </mc:AlternateContent>
          </a:graphicData>
        </a:graphic>
      </p:graphicFrame>
    </p:spTree>
    <p:extLst>
      <p:ext uri="{BB962C8B-B14F-4D97-AF65-F5344CB8AC3E}">
        <p14:creationId xmlns:p14="http://schemas.microsoft.com/office/powerpoint/2010/main" val="34525637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63</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04800" y="2133600"/>
            <a:ext cx="11049000" cy="3416320"/>
          </a:xfrm>
          <a:prstGeom prst="rect">
            <a:avLst/>
          </a:prstGeom>
          <a:noFill/>
        </p:spPr>
        <p:txBody>
          <a:bodyPr wrap="square" rtlCol="0">
            <a:spAutoFit/>
          </a:bodyPr>
          <a:lstStyle/>
          <a:p>
            <a:r>
              <a:rPr lang="en-US" sz="4800" dirty="0"/>
              <a:t>13. Financial motivation</a:t>
            </a:r>
          </a:p>
          <a:p>
            <a:endParaRPr lang="en-US" sz="4800" dirty="0"/>
          </a:p>
          <a:p>
            <a:r>
              <a:rPr lang="en-US" sz="4000" b="1" dirty="0"/>
              <a:t>Headline: This atheist makes $100,000-plus each year selling Bibles. He feels guilty, but the money is too good to stop </a:t>
            </a:r>
            <a:endParaRPr lang="en-US" sz="2000" dirty="0"/>
          </a:p>
        </p:txBody>
      </p:sp>
    </p:spTree>
    <p:extLst>
      <p:ext uri="{BB962C8B-B14F-4D97-AF65-F5344CB8AC3E}">
        <p14:creationId xmlns:p14="http://schemas.microsoft.com/office/powerpoint/2010/main" val="937804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64</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1309688"/>
            <a:ext cx="11531600" cy="5386090"/>
          </a:xfrm>
          <a:prstGeom prst="rect">
            <a:avLst/>
          </a:prstGeom>
          <a:noFill/>
        </p:spPr>
        <p:txBody>
          <a:bodyPr wrap="square" rtlCol="0">
            <a:spAutoFit/>
          </a:bodyPr>
          <a:lstStyle/>
          <a:p>
            <a:r>
              <a:rPr lang="en-US" sz="4800" dirty="0"/>
              <a:t>14. Doctrinal Issues</a:t>
            </a:r>
          </a:p>
          <a:p>
            <a:endParaRPr lang="en-US" sz="1600" dirty="0"/>
          </a:p>
          <a:p>
            <a:r>
              <a:rPr lang="en-US" sz="4000" b="1" dirty="0"/>
              <a:t>The deity of Christ:</a:t>
            </a:r>
            <a:endParaRPr lang="en-US" sz="4000" dirty="0"/>
          </a:p>
          <a:p>
            <a:r>
              <a:rPr lang="en-US" sz="4000" b="1" dirty="0"/>
              <a:t>Acts 3:13</a:t>
            </a:r>
            <a:r>
              <a:rPr lang="en-US" sz="4000" dirty="0"/>
              <a:t> The God of Abraham, and of Isaac, and of Jacob, the God of our fathers, </a:t>
            </a:r>
            <a:r>
              <a:rPr lang="en-US" sz="4000" b="1" dirty="0"/>
              <a:t>hath glorified his Son Jesus</a:t>
            </a:r>
            <a:r>
              <a:rPr lang="en-US" sz="4000" dirty="0"/>
              <a:t>; whom ye delivered up, and denied him in the presence of Pilate, when he was determined to let him go. </a:t>
            </a:r>
            <a:r>
              <a:rPr lang="en-US" sz="4000" b="1" dirty="0"/>
              <a:t>KJV</a:t>
            </a:r>
            <a:endParaRPr lang="en-US" sz="4000" dirty="0"/>
          </a:p>
          <a:p>
            <a:r>
              <a:rPr lang="en-US" sz="4000" dirty="0"/>
              <a:t> </a:t>
            </a:r>
          </a:p>
        </p:txBody>
      </p:sp>
    </p:spTree>
    <p:extLst>
      <p:ext uri="{BB962C8B-B14F-4D97-AF65-F5344CB8AC3E}">
        <p14:creationId xmlns:p14="http://schemas.microsoft.com/office/powerpoint/2010/main" val="38223617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65</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1690688"/>
            <a:ext cx="11531600" cy="3785652"/>
          </a:xfrm>
          <a:prstGeom prst="rect">
            <a:avLst/>
          </a:prstGeom>
          <a:noFill/>
        </p:spPr>
        <p:txBody>
          <a:bodyPr wrap="square" rtlCol="0">
            <a:spAutoFit/>
          </a:bodyPr>
          <a:lstStyle/>
          <a:p>
            <a:r>
              <a:rPr lang="en-US" sz="4800" b="1" dirty="0"/>
              <a:t>Acts 3;13</a:t>
            </a:r>
            <a:r>
              <a:rPr lang="en-US" sz="4800" dirty="0"/>
              <a:t> The God of Abraham, Isaac, and Jacob, the God of our fathers, </a:t>
            </a:r>
            <a:r>
              <a:rPr lang="en-US" sz="4800" b="1" dirty="0"/>
              <a:t>glorified His Servant Jesus</a:t>
            </a:r>
            <a:r>
              <a:rPr lang="en-US" sz="4800" dirty="0"/>
              <a:t>, whom you delivered up and denied in the presence of Pilate, when he was determined to let Him go. </a:t>
            </a:r>
            <a:r>
              <a:rPr lang="en-US" sz="4800" b="1" dirty="0"/>
              <a:t>NKJV</a:t>
            </a:r>
            <a:endParaRPr lang="en-US" sz="4800" dirty="0"/>
          </a:p>
        </p:txBody>
      </p:sp>
    </p:spTree>
    <p:extLst>
      <p:ext uri="{BB962C8B-B14F-4D97-AF65-F5344CB8AC3E}">
        <p14:creationId xmlns:p14="http://schemas.microsoft.com/office/powerpoint/2010/main" val="42892813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66</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610136"/>
            <a:ext cx="11531600" cy="6247864"/>
          </a:xfrm>
          <a:prstGeom prst="rect">
            <a:avLst/>
          </a:prstGeom>
          <a:noFill/>
        </p:spPr>
        <p:txBody>
          <a:bodyPr wrap="square" rtlCol="0">
            <a:spAutoFit/>
          </a:bodyPr>
          <a:lstStyle/>
          <a:p>
            <a:r>
              <a:rPr lang="en-US" sz="4000" b="1" dirty="0"/>
              <a:t>The judgement seat of Christ:</a:t>
            </a:r>
            <a:endParaRPr lang="en-US" sz="4000" dirty="0"/>
          </a:p>
          <a:p>
            <a:r>
              <a:rPr lang="en-US" sz="4000" b="1" dirty="0"/>
              <a:t> </a:t>
            </a:r>
            <a:endParaRPr lang="en-US" sz="4000" dirty="0"/>
          </a:p>
          <a:p>
            <a:r>
              <a:rPr lang="en-US" sz="4000" b="1" dirty="0"/>
              <a:t>Romans 14:10 </a:t>
            </a:r>
            <a:r>
              <a:rPr lang="en-US" sz="4000" dirty="0"/>
              <a:t>But why dost thou judge thy brother? or why dost thou set at </a:t>
            </a:r>
            <a:r>
              <a:rPr lang="en-US" sz="4000" dirty="0" err="1"/>
              <a:t>nought</a:t>
            </a:r>
            <a:r>
              <a:rPr lang="en-US" sz="4000" dirty="0"/>
              <a:t> thy brother? for we shall all stand before the </a:t>
            </a:r>
            <a:r>
              <a:rPr lang="en-US" sz="4000" b="1" dirty="0"/>
              <a:t>judgment seat of Christ.</a:t>
            </a:r>
            <a:r>
              <a:rPr lang="en-US" sz="4000" dirty="0"/>
              <a:t> </a:t>
            </a:r>
            <a:r>
              <a:rPr lang="en-US" sz="4000" b="1" dirty="0"/>
              <a:t>KJV</a:t>
            </a:r>
            <a:endParaRPr lang="en-US" sz="4000" dirty="0"/>
          </a:p>
          <a:p>
            <a:r>
              <a:rPr lang="en-US" sz="4000" b="1" dirty="0"/>
              <a:t> </a:t>
            </a:r>
            <a:endParaRPr lang="en-US" sz="4000" dirty="0"/>
          </a:p>
          <a:p>
            <a:r>
              <a:rPr lang="en-US" sz="4000" b="1" dirty="0"/>
              <a:t>Romans 14:10</a:t>
            </a:r>
            <a:r>
              <a:rPr lang="en-US" sz="4000" dirty="0"/>
              <a:t> You, then, why do you judge your brother or sister? Or why do you treat them with contempt? For we will all stand before </a:t>
            </a:r>
            <a:r>
              <a:rPr lang="en-US" sz="4000" b="1" dirty="0"/>
              <a:t>God’s judgment seat</a:t>
            </a:r>
            <a:r>
              <a:rPr lang="en-US" sz="4000" dirty="0"/>
              <a:t>. </a:t>
            </a:r>
            <a:r>
              <a:rPr lang="en-US" sz="4000" b="1" dirty="0"/>
              <a:t>NIV</a:t>
            </a:r>
            <a:endParaRPr lang="en-US" sz="4000" dirty="0"/>
          </a:p>
        </p:txBody>
      </p:sp>
    </p:spTree>
    <p:extLst>
      <p:ext uri="{BB962C8B-B14F-4D97-AF65-F5344CB8AC3E}">
        <p14:creationId xmlns:p14="http://schemas.microsoft.com/office/powerpoint/2010/main" val="20046867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67</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610136"/>
            <a:ext cx="11531600" cy="5262979"/>
          </a:xfrm>
          <a:prstGeom prst="rect">
            <a:avLst/>
          </a:prstGeom>
          <a:noFill/>
        </p:spPr>
        <p:txBody>
          <a:bodyPr wrap="square" rtlCol="0">
            <a:spAutoFit/>
          </a:bodyPr>
          <a:lstStyle/>
          <a:p>
            <a:r>
              <a:rPr lang="en-US" sz="4800" b="1" dirty="0"/>
              <a:t>The Incarnation, The God-Man:</a:t>
            </a:r>
            <a:endParaRPr lang="en-US" sz="4800" dirty="0"/>
          </a:p>
          <a:p>
            <a:r>
              <a:rPr lang="en-US" sz="4800" b="1" dirty="0"/>
              <a:t>1 Timothy 3:16 </a:t>
            </a:r>
            <a:r>
              <a:rPr lang="en-US" sz="4800" dirty="0"/>
              <a:t>And without controversy great is the mystery of godliness: </a:t>
            </a:r>
            <a:r>
              <a:rPr lang="en-US" sz="4800" b="1" dirty="0"/>
              <a:t>God was manifest in the flesh</a:t>
            </a:r>
            <a:r>
              <a:rPr lang="en-US" sz="4800" dirty="0"/>
              <a:t>, justified in the Spirit, seen of angels, preached unto the Gentiles, believed on in the world, received up into glory. </a:t>
            </a:r>
            <a:r>
              <a:rPr lang="en-US" sz="4800" b="1" dirty="0"/>
              <a:t>KJV</a:t>
            </a:r>
            <a:endParaRPr lang="en-US" sz="4800" dirty="0"/>
          </a:p>
        </p:txBody>
      </p:sp>
    </p:spTree>
    <p:extLst>
      <p:ext uri="{BB962C8B-B14F-4D97-AF65-F5344CB8AC3E}">
        <p14:creationId xmlns:p14="http://schemas.microsoft.com/office/powerpoint/2010/main" val="5958324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68</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1275933"/>
            <a:ext cx="11531600" cy="4524315"/>
          </a:xfrm>
          <a:prstGeom prst="rect">
            <a:avLst/>
          </a:prstGeom>
          <a:noFill/>
        </p:spPr>
        <p:txBody>
          <a:bodyPr wrap="square" rtlCol="0">
            <a:spAutoFit/>
          </a:bodyPr>
          <a:lstStyle/>
          <a:p>
            <a:r>
              <a:rPr lang="en-US" sz="4800" b="1" dirty="0"/>
              <a:t>1 Timothy 3:16</a:t>
            </a:r>
            <a:r>
              <a:rPr lang="en-US" sz="4800" dirty="0"/>
              <a:t> By common confession, great is the mystery of godliness: </a:t>
            </a:r>
            <a:r>
              <a:rPr lang="en-US" sz="4800" b="1" dirty="0"/>
              <a:t>He who was revealed in the flesh</a:t>
            </a:r>
            <a:r>
              <a:rPr lang="en-US" sz="4800" dirty="0"/>
              <a:t>: Was vindicated in the Spirit, Seen by angels, Proclaimed among the nations, Believed on in the world, Taken up in glory. </a:t>
            </a:r>
            <a:r>
              <a:rPr lang="en-US" sz="4800" b="1" dirty="0"/>
              <a:t>NASB</a:t>
            </a:r>
            <a:endParaRPr lang="en-US" sz="4800" dirty="0"/>
          </a:p>
        </p:txBody>
      </p:sp>
    </p:spTree>
    <p:extLst>
      <p:ext uri="{BB962C8B-B14F-4D97-AF65-F5344CB8AC3E}">
        <p14:creationId xmlns:p14="http://schemas.microsoft.com/office/powerpoint/2010/main" val="16210718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69</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1275933"/>
            <a:ext cx="11531600" cy="4832092"/>
          </a:xfrm>
          <a:prstGeom prst="rect">
            <a:avLst/>
          </a:prstGeom>
          <a:noFill/>
        </p:spPr>
        <p:txBody>
          <a:bodyPr wrap="square" rtlCol="0">
            <a:spAutoFit/>
          </a:bodyPr>
          <a:lstStyle/>
          <a:p>
            <a:r>
              <a:rPr lang="en-US" sz="4400" b="1" dirty="0"/>
              <a:t>1 Timothy 3:16 </a:t>
            </a:r>
            <a:r>
              <a:rPr lang="en-US" sz="4400" dirty="0"/>
              <a:t>It is quite true that the way to live a godly life is not an easy matter. But the answer lies in Christ, </a:t>
            </a:r>
            <a:r>
              <a:rPr lang="en-US" sz="4400" b="1" dirty="0"/>
              <a:t>who came to earth as a man</a:t>
            </a:r>
            <a:r>
              <a:rPr lang="en-US" sz="4400" dirty="0"/>
              <a:t>, was proved spotless and pure in his Spirit, was served by angels, was preached among the nations, was accepted by men everywhere, and was received up again to his glory in heaven. </a:t>
            </a:r>
            <a:r>
              <a:rPr lang="en-US" sz="4400" b="1" dirty="0"/>
              <a:t>TLB</a:t>
            </a:r>
            <a:endParaRPr lang="en-US" sz="4400" dirty="0"/>
          </a:p>
        </p:txBody>
      </p:sp>
    </p:spTree>
    <p:extLst>
      <p:ext uri="{BB962C8B-B14F-4D97-AF65-F5344CB8AC3E}">
        <p14:creationId xmlns:p14="http://schemas.microsoft.com/office/powerpoint/2010/main" val="364420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2324803"/>
            <a:ext cx="11895438" cy="3170099"/>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All had familiarity with the ancient languages of Latin, Greek, Hebrew, and often many other languages. </a:t>
            </a:r>
          </a:p>
          <a:p>
            <a:pPr marL="342900" marR="0" lvl="0" indent="-342900">
              <a:spcBef>
                <a:spcPts val="0"/>
              </a:spcBef>
              <a:spcAft>
                <a:spcPts val="0"/>
              </a:spcAft>
              <a:buFont typeface="Symbol" pitchFamily="2"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You had a mix of beliefs: Puritans, those who followed Calvin, and those who followed Arminius.</a:t>
            </a:r>
          </a:p>
          <a:p>
            <a:pPr marR="0" lvl="0">
              <a:spcBef>
                <a:spcPts val="0"/>
              </a:spcBef>
              <a:spcAft>
                <a:spcPts val="0"/>
              </a:spcAft>
              <a:buSzPts val="1600"/>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7</a:t>
            </a:fld>
            <a:endParaRPr lang="en-US" sz="3600" dirty="0">
              <a:solidFill>
                <a:schemeClr val="tx1"/>
              </a:solidFill>
            </a:endParaRPr>
          </a:p>
        </p:txBody>
      </p:sp>
    </p:spTree>
    <p:extLst>
      <p:ext uri="{BB962C8B-B14F-4D97-AF65-F5344CB8AC3E}">
        <p14:creationId xmlns:p14="http://schemas.microsoft.com/office/powerpoint/2010/main" val="9213497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70</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1275933"/>
            <a:ext cx="11531600" cy="4801314"/>
          </a:xfrm>
          <a:prstGeom prst="rect">
            <a:avLst/>
          </a:prstGeom>
          <a:noFill/>
        </p:spPr>
        <p:txBody>
          <a:bodyPr wrap="square" rtlCol="0">
            <a:spAutoFit/>
          </a:bodyPr>
          <a:lstStyle/>
          <a:p>
            <a:r>
              <a:rPr lang="en-US" sz="4800" b="1" dirty="0"/>
              <a:t>Salvation of the Ethiopian Eunuch Eliminated:</a:t>
            </a:r>
            <a:endParaRPr lang="en-US" sz="4800" dirty="0"/>
          </a:p>
          <a:p>
            <a:r>
              <a:rPr lang="en-US" sz="4800" b="1" dirty="0"/>
              <a:t>Acts 8:37 </a:t>
            </a:r>
            <a:r>
              <a:rPr lang="en-US" sz="4800" dirty="0"/>
              <a:t>And Philip said, If thou </a:t>
            </a:r>
            <a:r>
              <a:rPr lang="en-US" sz="4800" dirty="0" err="1"/>
              <a:t>believest</a:t>
            </a:r>
            <a:r>
              <a:rPr lang="en-US" sz="4800" dirty="0"/>
              <a:t> with all thine heart, thou </a:t>
            </a:r>
            <a:r>
              <a:rPr lang="en-US" sz="4800" dirty="0" err="1"/>
              <a:t>mayest</a:t>
            </a:r>
            <a:r>
              <a:rPr lang="en-US" sz="4800" dirty="0"/>
              <a:t>. And he answered and said, I believe that Jesus Christ is the Son of God. </a:t>
            </a:r>
            <a:r>
              <a:rPr lang="en-US" sz="4800" b="1" dirty="0"/>
              <a:t>KJV</a:t>
            </a:r>
            <a:endParaRPr lang="en-US" sz="4800" dirty="0"/>
          </a:p>
          <a:p>
            <a:r>
              <a:rPr lang="en-US" b="1" dirty="0"/>
              <a:t> </a:t>
            </a:r>
            <a:endParaRPr lang="en-US" dirty="0"/>
          </a:p>
        </p:txBody>
      </p:sp>
    </p:spTree>
    <p:extLst>
      <p:ext uri="{BB962C8B-B14F-4D97-AF65-F5344CB8AC3E}">
        <p14:creationId xmlns:p14="http://schemas.microsoft.com/office/powerpoint/2010/main" val="16417385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71</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1275933"/>
            <a:ext cx="11531600" cy="5539978"/>
          </a:xfrm>
          <a:prstGeom prst="rect">
            <a:avLst/>
          </a:prstGeom>
          <a:noFill/>
        </p:spPr>
        <p:txBody>
          <a:bodyPr wrap="square" rtlCol="0">
            <a:spAutoFit/>
          </a:bodyPr>
          <a:lstStyle/>
          <a:p>
            <a:r>
              <a:rPr lang="en-US" sz="4800" b="1" dirty="0"/>
              <a:t>Acts 8:37</a:t>
            </a:r>
            <a:r>
              <a:rPr lang="en-US" sz="4800" dirty="0"/>
              <a:t> [37] </a:t>
            </a:r>
            <a:r>
              <a:rPr lang="en-US" sz="4800" b="1" dirty="0"/>
              <a:t>Missing</a:t>
            </a:r>
            <a:r>
              <a:rPr lang="en-US" sz="4800" dirty="0"/>
              <a:t> [a]  </a:t>
            </a:r>
            <a:r>
              <a:rPr lang="en-US" sz="4800" b="1" dirty="0"/>
              <a:t>NIV</a:t>
            </a:r>
            <a:endParaRPr lang="en-US" sz="4800" dirty="0"/>
          </a:p>
          <a:p>
            <a:r>
              <a:rPr lang="en-US" sz="4800" dirty="0"/>
              <a:t>[37] [a]</a:t>
            </a:r>
          </a:p>
          <a:p>
            <a:r>
              <a:rPr lang="en-US" sz="4800" b="1" dirty="0"/>
              <a:t>Footnotes:</a:t>
            </a:r>
            <a:endParaRPr lang="en-US" sz="4800" dirty="0"/>
          </a:p>
          <a:p>
            <a:r>
              <a:rPr lang="en-US" sz="4800" dirty="0"/>
              <a:t>Acts 8:37 Some manuscripts include here Philip said, “If you believe with all your heart, you may.” The eunuch answered, “I believe that Jesus Christ is the Son of God.”</a:t>
            </a:r>
          </a:p>
          <a:p>
            <a:r>
              <a:rPr lang="en-US" b="1" dirty="0"/>
              <a:t> </a:t>
            </a:r>
            <a:endParaRPr lang="en-US" dirty="0"/>
          </a:p>
        </p:txBody>
      </p:sp>
    </p:spTree>
    <p:extLst>
      <p:ext uri="{BB962C8B-B14F-4D97-AF65-F5344CB8AC3E}">
        <p14:creationId xmlns:p14="http://schemas.microsoft.com/office/powerpoint/2010/main" val="32448641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72</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856357"/>
            <a:ext cx="11531600" cy="6001643"/>
          </a:xfrm>
          <a:prstGeom prst="rect">
            <a:avLst/>
          </a:prstGeom>
          <a:noFill/>
        </p:spPr>
        <p:txBody>
          <a:bodyPr wrap="square" rtlCol="0">
            <a:spAutoFit/>
          </a:bodyPr>
          <a:lstStyle/>
          <a:p>
            <a:r>
              <a:rPr lang="en-US" sz="4800" b="1" dirty="0"/>
              <a:t>The virgin birth denied:</a:t>
            </a:r>
            <a:endParaRPr lang="en-US" sz="4800" dirty="0"/>
          </a:p>
          <a:p>
            <a:r>
              <a:rPr lang="en-US" sz="4800" b="1" dirty="0"/>
              <a:t>Luke 2:33</a:t>
            </a:r>
            <a:r>
              <a:rPr lang="en-US" sz="4800" dirty="0"/>
              <a:t> </a:t>
            </a:r>
            <a:r>
              <a:rPr lang="en-US" sz="4800" b="1" dirty="0"/>
              <a:t>And Joseph</a:t>
            </a:r>
            <a:r>
              <a:rPr lang="en-US" sz="4800" dirty="0"/>
              <a:t> and </a:t>
            </a:r>
            <a:r>
              <a:rPr lang="en-US" sz="4800" u="sng" dirty="0"/>
              <a:t>his mother</a:t>
            </a:r>
            <a:r>
              <a:rPr lang="en-US" sz="4800" dirty="0"/>
              <a:t> </a:t>
            </a:r>
            <a:r>
              <a:rPr lang="en-US" sz="4800" dirty="0" err="1"/>
              <a:t>marvelled</a:t>
            </a:r>
            <a:r>
              <a:rPr lang="en-US" sz="4800" dirty="0"/>
              <a:t> at those things which were spoken of him. </a:t>
            </a:r>
            <a:r>
              <a:rPr lang="en-US" sz="4800" b="1" dirty="0"/>
              <a:t>KJV</a:t>
            </a:r>
            <a:endParaRPr lang="en-US" sz="4800" dirty="0"/>
          </a:p>
          <a:p>
            <a:r>
              <a:rPr lang="en-US" sz="4800" b="1" dirty="0"/>
              <a:t> </a:t>
            </a:r>
            <a:endParaRPr lang="en-US" sz="4800" dirty="0"/>
          </a:p>
          <a:p>
            <a:r>
              <a:rPr lang="en-US" sz="4800" b="1" dirty="0"/>
              <a:t>Luke 2:33</a:t>
            </a:r>
            <a:r>
              <a:rPr lang="en-US" sz="4800" dirty="0"/>
              <a:t> </a:t>
            </a:r>
            <a:r>
              <a:rPr lang="en-US" sz="4800" b="1" dirty="0"/>
              <a:t>And His father</a:t>
            </a:r>
            <a:r>
              <a:rPr lang="en-US" sz="4800" dirty="0"/>
              <a:t> and mother were amazed at the things which were being said about Him. </a:t>
            </a:r>
            <a:r>
              <a:rPr lang="en-US" sz="4800" b="1" dirty="0"/>
              <a:t>NASB  </a:t>
            </a:r>
            <a:endParaRPr lang="en-US" sz="4800" dirty="0"/>
          </a:p>
        </p:txBody>
      </p:sp>
    </p:spTree>
    <p:extLst>
      <p:ext uri="{BB962C8B-B14F-4D97-AF65-F5344CB8AC3E}">
        <p14:creationId xmlns:p14="http://schemas.microsoft.com/office/powerpoint/2010/main" val="23231264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73</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1536174"/>
            <a:ext cx="11531600" cy="3785652"/>
          </a:xfrm>
          <a:prstGeom prst="rect">
            <a:avLst/>
          </a:prstGeom>
          <a:noFill/>
        </p:spPr>
        <p:txBody>
          <a:bodyPr wrap="square" rtlCol="0">
            <a:spAutoFit/>
          </a:bodyPr>
          <a:lstStyle/>
          <a:p>
            <a:r>
              <a:rPr lang="en-US" sz="4800" b="1" dirty="0"/>
              <a:t>Luke 2:33 The child’s father</a:t>
            </a:r>
            <a:r>
              <a:rPr lang="en-US" sz="4800" dirty="0"/>
              <a:t> and mother marveled at what was said about him. </a:t>
            </a:r>
            <a:r>
              <a:rPr lang="en-US" sz="4800" b="1" dirty="0"/>
              <a:t>NIV</a:t>
            </a:r>
            <a:endParaRPr lang="en-US" sz="4800" dirty="0"/>
          </a:p>
          <a:p>
            <a:r>
              <a:rPr lang="en-US" sz="4800" dirty="0"/>
              <a:t> </a:t>
            </a:r>
          </a:p>
          <a:p>
            <a:r>
              <a:rPr lang="en-US" sz="4800" dirty="0"/>
              <a:t>These are just a few examples of the many doctrinal issues found in other translations.</a:t>
            </a:r>
          </a:p>
        </p:txBody>
      </p:sp>
    </p:spTree>
    <p:extLst>
      <p:ext uri="{BB962C8B-B14F-4D97-AF65-F5344CB8AC3E}">
        <p14:creationId xmlns:p14="http://schemas.microsoft.com/office/powerpoint/2010/main" val="13528130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74</a:t>
            </a:fld>
            <a:endParaRPr lang="en-US" sz="3600" dirty="0">
              <a:solidFill>
                <a:schemeClr val="tx1"/>
              </a:solidFill>
            </a:endParaRPr>
          </a:p>
        </p:txBody>
      </p:sp>
      <p:sp>
        <p:nvSpPr>
          <p:cNvPr id="6" name="Title 5">
            <a:extLst>
              <a:ext uri="{FF2B5EF4-FFF2-40B4-BE49-F238E27FC236}">
                <a16:creationId xmlns:a16="http://schemas.microsoft.com/office/drawing/2014/main" id="{F3A4C27F-5DBE-404E-AC76-2D5006D7D154}"/>
              </a:ext>
            </a:extLst>
          </p:cNvPr>
          <p:cNvSpPr>
            <a:spLocks noGrp="1"/>
          </p:cNvSpPr>
          <p:nvPr>
            <p:ph type="title"/>
          </p:nvPr>
        </p:nvSpPr>
        <p:spPr/>
        <p:txBody>
          <a:bodyPr/>
          <a:lstStyle/>
          <a:p>
            <a:endParaRPr lang="en-US" dirty="0"/>
          </a:p>
        </p:txBody>
      </p:sp>
      <p:sp>
        <p:nvSpPr>
          <p:cNvPr id="4" name="Rectangle 2">
            <a:extLst>
              <a:ext uri="{FF2B5EF4-FFF2-40B4-BE49-F238E27FC236}">
                <a16:creationId xmlns:a16="http://schemas.microsoft.com/office/drawing/2014/main" id="{A64CB966-274C-704E-90E5-7151BF31A401}"/>
              </a:ext>
            </a:extLst>
          </p:cNvPr>
          <p:cNvSpPr>
            <a:spLocks noChangeArrowheads="1"/>
          </p:cNvSpPr>
          <p:nvPr/>
        </p:nvSpPr>
        <p:spPr bwMode="auto">
          <a:xfrm>
            <a:off x="1142999" y="5083171"/>
            <a:ext cx="32973818" cy="52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031C75E-9155-704E-8E2B-1576565870F8}"/>
              </a:ext>
            </a:extLst>
          </p:cNvPr>
          <p:cNvSpPr txBox="1"/>
          <p:nvPr/>
        </p:nvSpPr>
        <p:spPr>
          <a:xfrm>
            <a:off x="330200" y="1536174"/>
            <a:ext cx="11531600" cy="4062651"/>
          </a:xfrm>
          <a:prstGeom prst="rect">
            <a:avLst/>
          </a:prstGeom>
          <a:noFill/>
        </p:spPr>
        <p:txBody>
          <a:bodyPr wrap="square" rtlCol="0">
            <a:spAutoFit/>
          </a:bodyPr>
          <a:lstStyle/>
          <a:p>
            <a:pPr lvl="0"/>
            <a:r>
              <a:rPr lang="en-US" sz="4800" dirty="0"/>
              <a:t>15. Why change?</a:t>
            </a:r>
          </a:p>
          <a:p>
            <a:r>
              <a:rPr lang="en-US" dirty="0"/>
              <a:t> </a:t>
            </a:r>
          </a:p>
          <a:p>
            <a:r>
              <a:rPr lang="en-US" sz="4800" dirty="0"/>
              <a:t>What is the heart reason for changing? Does this cause more confusion? Does it raise questions as to the accuracy of the Bible you hold? </a:t>
            </a:r>
          </a:p>
        </p:txBody>
      </p:sp>
    </p:spTree>
    <p:extLst>
      <p:ext uri="{BB962C8B-B14F-4D97-AF65-F5344CB8AC3E}">
        <p14:creationId xmlns:p14="http://schemas.microsoft.com/office/powerpoint/2010/main" val="2569209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424248" y="2423657"/>
            <a:ext cx="11343503" cy="1323439"/>
          </a:xfrm>
          <a:prstGeom prst="rect">
            <a:avLst/>
          </a:prstGeom>
          <a:noFill/>
        </p:spPr>
        <p:txBody>
          <a:bodyPr wrap="square" rtlCol="0">
            <a:spAutoFit/>
          </a:bodyPr>
          <a:lstStyle/>
          <a:p>
            <a:pPr marR="0" lvl="0">
              <a:spcBef>
                <a:spcPts val="0"/>
              </a:spcBef>
              <a:spcAft>
                <a:spcPts val="0"/>
              </a:spcAft>
              <a:buSzPts val="1600"/>
            </a:pPr>
            <a:r>
              <a:rPr lang="en-US" sz="4000" dirty="0">
                <a:latin typeface="Calibri" panose="020F0502020204030204" pitchFamily="34" charset="0"/>
                <a:ea typeface="Calibri" panose="020F0502020204030204" pitchFamily="34" charset="0"/>
                <a:cs typeface="Times New Roman" panose="02020603050405020304" pitchFamily="18" charset="0"/>
              </a:rPr>
              <a:t>There were six companies translating in Westminster, Oxford and Cambridge.</a:t>
            </a: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8</a:t>
            </a:fld>
            <a:endParaRPr lang="en-US" sz="3600" dirty="0">
              <a:solidFill>
                <a:schemeClr val="tx1"/>
              </a:solidFill>
            </a:endParaRPr>
          </a:p>
        </p:txBody>
      </p:sp>
    </p:spTree>
    <p:extLst>
      <p:ext uri="{BB962C8B-B14F-4D97-AF65-F5344CB8AC3E}">
        <p14:creationId xmlns:p14="http://schemas.microsoft.com/office/powerpoint/2010/main" val="158233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53251"/>
            <a:ext cx="11057238" cy="1325563"/>
          </a:xfrm>
        </p:spPr>
        <p:txBody>
          <a:bodyPr>
            <a:noAutofit/>
          </a:bodyPr>
          <a:lstStyle/>
          <a:p>
            <a:r>
              <a:rPr lang="en-US" sz="5400" dirty="0"/>
              <a:t>Section 3 The King James Translation</a:t>
            </a:r>
          </a:p>
        </p:txBody>
      </p:sp>
      <p:sp>
        <p:nvSpPr>
          <p:cNvPr id="4" name="TextBox 3"/>
          <p:cNvSpPr txBox="1"/>
          <p:nvPr/>
        </p:nvSpPr>
        <p:spPr>
          <a:xfrm>
            <a:off x="296562" y="1841242"/>
            <a:ext cx="11343503" cy="5016758"/>
          </a:xfrm>
          <a:prstGeom prst="rect">
            <a:avLst/>
          </a:prstGeom>
          <a:noFill/>
        </p:spPr>
        <p:txBody>
          <a:bodyPr wrap="square" rtlCol="0">
            <a:spAutoFit/>
          </a:bodyPr>
          <a:lstStyle/>
          <a:p>
            <a:pPr marR="0" lvl="0">
              <a:spcBef>
                <a:spcPts val="0"/>
              </a:spcBef>
              <a:spcAft>
                <a:spcPts val="0"/>
              </a:spcAft>
              <a:buSzPts val="1600"/>
            </a:pPr>
            <a:r>
              <a:rPr lang="en-US" sz="4000" dirty="0">
                <a:latin typeface="Calibri" panose="020F0502020204030204" pitchFamily="34" charset="0"/>
                <a:ea typeface="Calibri" panose="020F0502020204030204" pitchFamily="34" charset="0"/>
                <a:cs typeface="Times New Roman" panose="02020603050405020304" pitchFamily="18" charset="0"/>
              </a:rPr>
              <a:t>There were six companies translating in Westminster, Oxford and Cambridge.</a:t>
            </a:r>
          </a:p>
          <a:p>
            <a:pPr marR="0" lvl="0">
              <a:spcBef>
                <a:spcPts val="0"/>
              </a:spcBef>
              <a:spcAft>
                <a:spcPts val="0"/>
              </a:spcAft>
            </a:pPr>
            <a:r>
              <a:rPr lang="en-US" sz="4000" dirty="0">
                <a:latin typeface="Calibri" panose="020F0502020204030204" pitchFamily="34" charset="0"/>
                <a:ea typeface="Calibri" panose="020F0502020204030204" pitchFamily="34" charset="0"/>
                <a:cs typeface="Times New Roman" panose="02020603050405020304" pitchFamily="18" charset="0"/>
              </a:rPr>
              <a:t>8.</a:t>
            </a:r>
            <a:r>
              <a:rPr lang="en-US" sz="4000" u="sng" dirty="0">
                <a:latin typeface="Calibri" panose="020F0502020204030204" pitchFamily="34" charset="0"/>
                <a:ea typeface="Calibri" panose="020F0502020204030204" pitchFamily="34" charset="0"/>
                <a:cs typeface="Times New Roman" panose="02020603050405020304" pitchFamily="18" charset="0"/>
              </a:rPr>
              <a:t> Every particular man of each company to take the same chapter of chapters; and having translated or amended them severally by himself, where he thinks good, all to meet together, to confer what they have done, and agree for their part what shall stand.</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SzPts val="1600"/>
            </a:pP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E5FDBE8-B341-5540-9D7F-D16BA7597644}" type="slidenum">
              <a:rPr lang="en-US" sz="3600" smtClean="0">
                <a:solidFill>
                  <a:schemeClr val="tx1"/>
                </a:solidFill>
              </a:rPr>
              <a:t>9</a:t>
            </a:fld>
            <a:endParaRPr lang="en-US" sz="3600" dirty="0">
              <a:solidFill>
                <a:schemeClr val="tx1"/>
              </a:solidFill>
            </a:endParaRPr>
          </a:p>
        </p:txBody>
      </p:sp>
    </p:spTree>
    <p:extLst>
      <p:ext uri="{BB962C8B-B14F-4D97-AF65-F5344CB8AC3E}">
        <p14:creationId xmlns:p14="http://schemas.microsoft.com/office/powerpoint/2010/main" val="244684584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2584</Words>
  <Application>Microsoft Macintosh PowerPoint</Application>
  <PresentationFormat>Widescreen</PresentationFormat>
  <Paragraphs>305</Paragraphs>
  <Slides>74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1" baseType="lpstr">
      <vt:lpstr>Arial</vt:lpstr>
      <vt:lpstr>Calibri</vt:lpstr>
      <vt:lpstr>Calibri Light</vt:lpstr>
      <vt:lpstr>Symbol</vt:lpstr>
      <vt:lpstr>Times New Roman</vt:lpstr>
      <vt:lpstr>1_Office Theme</vt:lpstr>
      <vt:lpstr>Microsoft Excel Worksheet</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Section 3 The King James Translation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Grandinetti</dc:creator>
  <cp:lastModifiedBy>James Grandinetti</cp:lastModifiedBy>
  <cp:revision>31</cp:revision>
  <dcterms:created xsi:type="dcterms:W3CDTF">2018-03-02T17:32:21Z</dcterms:created>
  <dcterms:modified xsi:type="dcterms:W3CDTF">2018-04-06T19:50:14Z</dcterms:modified>
</cp:coreProperties>
</file>