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9" r:id="rId2"/>
    <p:sldId id="258" r:id="rId3"/>
    <p:sldId id="259" r:id="rId4"/>
    <p:sldId id="261" r:id="rId5"/>
    <p:sldId id="262" r:id="rId6"/>
    <p:sldId id="263" r:id="rId7"/>
    <p:sldId id="264" r:id="rId8"/>
    <p:sldId id="266" r:id="rId9"/>
    <p:sldId id="265"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80" r:id="rId23"/>
    <p:sldId id="281" r:id="rId24"/>
    <p:sldId id="282" r:id="rId25"/>
    <p:sldId id="283" r:id="rId26"/>
    <p:sldId id="284" r:id="rId27"/>
    <p:sldId id="285" r:id="rId28"/>
    <p:sldId id="301" r:id="rId29"/>
    <p:sldId id="302" r:id="rId30"/>
    <p:sldId id="286" r:id="rId31"/>
    <p:sldId id="287" r:id="rId32"/>
    <p:sldId id="288" r:id="rId33"/>
    <p:sldId id="289" r:id="rId34"/>
    <p:sldId id="290" r:id="rId35"/>
    <p:sldId id="291" r:id="rId36"/>
    <p:sldId id="292" r:id="rId37"/>
    <p:sldId id="293" r:id="rId38"/>
    <p:sldId id="294" r:id="rId39"/>
    <p:sldId id="295" r:id="rId40"/>
    <p:sldId id="296" r:id="rId41"/>
    <p:sldId id="313" r:id="rId42"/>
    <p:sldId id="297" r:id="rId43"/>
    <p:sldId id="300" r:id="rId44"/>
    <p:sldId id="298" r:id="rId45"/>
    <p:sldId id="299" r:id="rId46"/>
    <p:sldId id="304" r:id="rId47"/>
    <p:sldId id="305" r:id="rId48"/>
    <p:sldId id="306" r:id="rId49"/>
    <p:sldId id="307" r:id="rId50"/>
    <p:sldId id="308" r:id="rId51"/>
    <p:sldId id="309" r:id="rId52"/>
    <p:sldId id="310" r:id="rId53"/>
    <p:sldId id="311" r:id="rId54"/>
    <p:sldId id="312"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1" r:id="rId72"/>
    <p:sldId id="332" r:id="rId73"/>
    <p:sldId id="333" r:id="rId74"/>
    <p:sldId id="335" r:id="rId75"/>
    <p:sldId id="334" r:id="rId76"/>
    <p:sldId id="336" r:id="rId77"/>
    <p:sldId id="337" r:id="rId78"/>
    <p:sldId id="338" r:id="rId79"/>
    <p:sldId id="339" r:id="rId80"/>
    <p:sldId id="340" r:id="rId81"/>
    <p:sldId id="341" r:id="rId82"/>
    <p:sldId id="342"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642"/>
    <p:restoredTop sz="94629"/>
  </p:normalViewPr>
  <p:slideViewPr>
    <p:cSldViewPr snapToGrid="0" snapToObjects="1" showGuides="1">
      <p:cViewPr varScale="1">
        <p:scale>
          <a:sx n="102" d="100"/>
          <a:sy n="102" d="100"/>
        </p:scale>
        <p:origin x="208" y="7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59203"/>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580F6F-1C1A-6147-8DEA-86E39FBEDBCE}" type="datetime1">
              <a:rPr lang="en-US" smtClean="0"/>
              <a:t>3/24/18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FDBE8-B341-5540-9D7F-D16BA7597644}" type="slidenum">
              <a:rPr lang="en-US" smtClean="0"/>
              <a:t>‹#›</a:t>
            </a:fld>
            <a:endParaRPr lang="en-US"/>
          </a:p>
        </p:txBody>
      </p:sp>
    </p:spTree>
    <p:extLst>
      <p:ext uri="{BB962C8B-B14F-4D97-AF65-F5344CB8AC3E}">
        <p14:creationId xmlns:p14="http://schemas.microsoft.com/office/powerpoint/2010/main" val="385208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2C59-A1A1-9E49-A178-48DF7193406E}" type="datetime1">
              <a:rPr lang="en-US" smtClean="0"/>
              <a:t>3/24/18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FDBE8-B341-5540-9D7F-D16BA7597644}" type="slidenum">
              <a:rPr lang="en-US" smtClean="0"/>
              <a:t>‹#›</a:t>
            </a:fld>
            <a:endParaRPr lang="en-US"/>
          </a:p>
        </p:txBody>
      </p:sp>
    </p:spTree>
    <p:extLst>
      <p:ext uri="{BB962C8B-B14F-4D97-AF65-F5344CB8AC3E}">
        <p14:creationId xmlns:p14="http://schemas.microsoft.com/office/powerpoint/2010/main" val="2284694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168FF-0E39-1545-8E34-248646C09CAC}" type="datetime1">
              <a:rPr lang="en-US" smtClean="0"/>
              <a:t>3/24/18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FDBE8-B341-5540-9D7F-D16BA7597644}" type="slidenum">
              <a:rPr lang="en-US" smtClean="0"/>
              <a:t>‹#›</a:t>
            </a:fld>
            <a:endParaRPr lang="en-US"/>
          </a:p>
        </p:txBody>
      </p:sp>
    </p:spTree>
    <p:extLst>
      <p:ext uri="{BB962C8B-B14F-4D97-AF65-F5344CB8AC3E}">
        <p14:creationId xmlns:p14="http://schemas.microsoft.com/office/powerpoint/2010/main" val="3170014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AA836C-EE24-9D45-B1E8-B138E2C8D3DC}" type="datetime1">
              <a:rPr lang="en-US" smtClean="0"/>
              <a:t>3/24/18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4400">
                <a:solidFill>
                  <a:schemeClr val="tx1"/>
                </a:solidFill>
              </a:defRPr>
            </a:lvl1pPr>
          </a:lstStyle>
          <a:p>
            <a:fld id="{BE5FDBE8-B341-5540-9D7F-D16BA7597644}" type="slidenum">
              <a:rPr lang="en-US" smtClean="0"/>
              <a:pPr/>
              <a:t>‹#›</a:t>
            </a:fld>
            <a:endParaRPr lang="en-US" dirty="0"/>
          </a:p>
        </p:txBody>
      </p:sp>
      <p:grpSp>
        <p:nvGrpSpPr>
          <p:cNvPr id="6" name="Group 5"/>
          <p:cNvGrpSpPr/>
          <p:nvPr userDrawn="1"/>
        </p:nvGrpSpPr>
        <p:grpSpPr>
          <a:xfrm>
            <a:off x="6833937" y="230188"/>
            <a:ext cx="3294595" cy="646331"/>
            <a:chOff x="6833937" y="230188"/>
            <a:chExt cx="3294595" cy="646331"/>
          </a:xfrm>
        </p:grpSpPr>
        <p:sp>
          <p:nvSpPr>
            <p:cNvPr id="7" name="TextBox 6"/>
            <p:cNvSpPr txBox="1"/>
            <p:nvPr/>
          </p:nvSpPr>
          <p:spPr>
            <a:xfrm>
              <a:off x="7395411" y="230188"/>
              <a:ext cx="2733121" cy="646331"/>
            </a:xfrm>
            <a:prstGeom prst="rect">
              <a:avLst/>
            </a:prstGeom>
            <a:noFill/>
          </p:spPr>
          <p:txBody>
            <a:bodyPr wrap="none" rtlCol="0">
              <a:spAutoFit/>
            </a:bodyPr>
            <a:lstStyle/>
            <a:p>
              <a:r>
                <a:rPr lang="en-US" sz="3600" dirty="0"/>
                <a:t>Why the KJV?</a:t>
              </a:r>
            </a:p>
          </p:txBody>
        </p:sp>
        <p:cxnSp>
          <p:nvCxnSpPr>
            <p:cNvPr id="8" name="Straight Connector 7"/>
            <p:cNvCxnSpPr/>
            <p:nvPr/>
          </p:nvCxnSpPr>
          <p:spPr>
            <a:xfrm flipH="1">
              <a:off x="6833937" y="876519"/>
              <a:ext cx="30640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891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888592-919C-3E49-B2DE-030D538E43BC}" type="datetime1">
              <a:rPr lang="en-US" smtClean="0"/>
              <a:t>3/24/18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FDBE8-B341-5540-9D7F-D16BA7597644}" type="slidenum">
              <a:rPr lang="en-US" smtClean="0"/>
              <a:t>‹#›</a:t>
            </a:fld>
            <a:endParaRPr lang="en-US"/>
          </a:p>
        </p:txBody>
      </p:sp>
    </p:spTree>
    <p:extLst>
      <p:ext uri="{BB962C8B-B14F-4D97-AF65-F5344CB8AC3E}">
        <p14:creationId xmlns:p14="http://schemas.microsoft.com/office/powerpoint/2010/main" val="1339500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43AF6-E11F-EA44-9692-2782C68A6B07}" type="datetime1">
              <a:rPr lang="en-US" smtClean="0"/>
              <a:t>3/24/18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FDBE8-B341-5540-9D7F-D16BA7597644}" type="slidenum">
              <a:rPr lang="en-US" smtClean="0"/>
              <a:t>‹#›</a:t>
            </a:fld>
            <a:endParaRPr lang="en-US"/>
          </a:p>
        </p:txBody>
      </p:sp>
    </p:spTree>
    <p:extLst>
      <p:ext uri="{BB962C8B-B14F-4D97-AF65-F5344CB8AC3E}">
        <p14:creationId xmlns:p14="http://schemas.microsoft.com/office/powerpoint/2010/main" val="3474530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86B19-2DCD-2448-A190-70807FC13385}" type="datetime1">
              <a:rPr lang="en-US" smtClean="0"/>
              <a:t>3/24/18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FDBE8-B341-5540-9D7F-D16BA7597644}" type="slidenum">
              <a:rPr lang="en-US" smtClean="0"/>
              <a:t>‹#›</a:t>
            </a:fld>
            <a:endParaRPr lang="en-US"/>
          </a:p>
        </p:txBody>
      </p:sp>
    </p:spTree>
    <p:extLst>
      <p:ext uri="{BB962C8B-B14F-4D97-AF65-F5344CB8AC3E}">
        <p14:creationId xmlns:p14="http://schemas.microsoft.com/office/powerpoint/2010/main" val="1696203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8ECCB5-9F8E-D747-972A-31B844EAC26B}" type="datetime1">
              <a:rPr lang="en-US" smtClean="0"/>
              <a:t>3/24/18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FDBE8-B341-5540-9D7F-D16BA7597644}" type="slidenum">
              <a:rPr lang="en-US" smtClean="0"/>
              <a:t>‹#›</a:t>
            </a:fld>
            <a:endParaRPr lang="en-US"/>
          </a:p>
        </p:txBody>
      </p:sp>
    </p:spTree>
    <p:extLst>
      <p:ext uri="{BB962C8B-B14F-4D97-AF65-F5344CB8AC3E}">
        <p14:creationId xmlns:p14="http://schemas.microsoft.com/office/powerpoint/2010/main" val="1890491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404631-73F8-714C-9517-BCD95EC29DA8}" type="datetime1">
              <a:rPr lang="en-US" smtClean="0"/>
              <a:t>3/24/18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FDBE8-B341-5540-9D7F-D16BA7597644}" type="slidenum">
              <a:rPr lang="en-US" smtClean="0"/>
              <a:t>‹#›</a:t>
            </a:fld>
            <a:endParaRPr lang="en-US"/>
          </a:p>
        </p:txBody>
      </p:sp>
    </p:spTree>
    <p:extLst>
      <p:ext uri="{BB962C8B-B14F-4D97-AF65-F5344CB8AC3E}">
        <p14:creationId xmlns:p14="http://schemas.microsoft.com/office/powerpoint/2010/main" val="333664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A7AE1B-144C-C145-B8D9-2C50BE57EFE2}" type="datetime1">
              <a:rPr lang="en-US" smtClean="0"/>
              <a:t>3/24/18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FDBE8-B341-5540-9D7F-D16BA7597644}" type="slidenum">
              <a:rPr lang="en-US" smtClean="0"/>
              <a:t>‹#›</a:t>
            </a:fld>
            <a:endParaRPr lang="en-US"/>
          </a:p>
        </p:txBody>
      </p:sp>
    </p:spTree>
    <p:extLst>
      <p:ext uri="{BB962C8B-B14F-4D97-AF65-F5344CB8AC3E}">
        <p14:creationId xmlns:p14="http://schemas.microsoft.com/office/powerpoint/2010/main" val="385277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BA0941-24F2-EA46-A833-1113EEE828C3}" type="datetime1">
              <a:rPr lang="en-US" smtClean="0"/>
              <a:t>3/24/18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FDBE8-B341-5540-9D7F-D16BA7597644}" type="slidenum">
              <a:rPr lang="en-US" smtClean="0"/>
              <a:t>‹#›</a:t>
            </a:fld>
            <a:endParaRPr lang="en-US"/>
          </a:p>
        </p:txBody>
      </p:sp>
    </p:spTree>
    <p:extLst>
      <p:ext uri="{BB962C8B-B14F-4D97-AF65-F5344CB8AC3E}">
        <p14:creationId xmlns:p14="http://schemas.microsoft.com/office/powerpoint/2010/main" val="40881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F0C07D-C65A-604A-AE3C-4623ED0D8D64}" type="datetime1">
              <a:rPr lang="en-US" smtClean="0"/>
              <a:t>3/24/18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FDBE8-B341-5540-9D7F-D16BA7597644}" type="slidenum">
              <a:rPr lang="en-US" smtClean="0"/>
              <a:t>‹#›</a:t>
            </a:fld>
            <a:endParaRPr lang="en-US"/>
          </a:p>
        </p:txBody>
      </p:sp>
    </p:spTree>
    <p:extLst>
      <p:ext uri="{BB962C8B-B14F-4D97-AF65-F5344CB8AC3E}">
        <p14:creationId xmlns:p14="http://schemas.microsoft.com/office/powerpoint/2010/main" val="48321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4">
            <a:extLst>
              <a:ext uri="{28A0092B-C50C-407E-A947-70E740481C1C}">
                <a14:useLocalDpi xmlns:a14="http://schemas.microsoft.com/office/drawing/2010/main" val="0"/>
              </a:ext>
            </a:extLst>
          </a:blip>
          <a:srcRect b="59203"/>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6FC3E-6ECA-A346-A43A-83B386889AD3}" type="datetime1">
              <a:rPr lang="en-US" smtClean="0"/>
              <a:t>3/24/18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FDBE8-B341-5540-9D7F-D16BA7597644}" type="slidenum">
              <a:rPr lang="en-US" smtClean="0"/>
              <a:t>‹#›</a:t>
            </a:fld>
            <a:endParaRPr lang="en-US"/>
          </a:p>
        </p:txBody>
      </p:sp>
    </p:spTree>
    <p:extLst>
      <p:ext uri="{BB962C8B-B14F-4D97-AF65-F5344CB8AC3E}">
        <p14:creationId xmlns:p14="http://schemas.microsoft.com/office/powerpoint/2010/main" val="166194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E5C56-33F9-8048-89E9-CC87A75E33B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405746D-BD87-1E4F-889E-31E788F82E22}"/>
              </a:ext>
            </a:extLst>
          </p:cNvPr>
          <p:cNvSpPr>
            <a:spLocks noGrp="1"/>
          </p:cNvSpPr>
          <p:nvPr>
            <p:ph type="sldNum" sz="quarter" idx="12"/>
          </p:nvPr>
        </p:nvSpPr>
        <p:spPr/>
        <p:txBody>
          <a:bodyPr/>
          <a:lstStyle/>
          <a:p>
            <a:fld id="{BE5FDBE8-B341-5540-9D7F-D16BA7597644}" type="slidenum">
              <a:rPr lang="en-US" smtClean="0"/>
              <a:pPr/>
              <a:t>1</a:t>
            </a:fld>
            <a:endParaRPr lang="en-US" dirty="0"/>
          </a:p>
        </p:txBody>
      </p:sp>
    </p:spTree>
    <p:extLst>
      <p:ext uri="{BB962C8B-B14F-4D97-AF65-F5344CB8AC3E}">
        <p14:creationId xmlns:p14="http://schemas.microsoft.com/office/powerpoint/2010/main" val="426420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931320"/>
            <a:ext cx="11352713" cy="2054409"/>
          </a:xfrm>
          <a:prstGeom prst="rect">
            <a:avLst/>
          </a:prstGeom>
          <a:noFill/>
        </p:spPr>
        <p:txBody>
          <a:bodyPr wrap="square" rtlCol="0">
            <a:spAutoFit/>
          </a:bodyPr>
          <a:lstStyle/>
          <a:p>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Uncials – </a:t>
            </a:r>
            <a:r>
              <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written in Large Upper case letters, on parchment or velum. (4th – 10th Century)</a:t>
            </a:r>
          </a:p>
          <a:p>
            <a:pPr marL="457200" marR="0">
              <a:spcBef>
                <a:spcPts val="900"/>
              </a:spcBef>
              <a:spcAft>
                <a:spcPts val="900"/>
              </a:spcAft>
            </a:pPr>
            <a:endPar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10</a:t>
            </a:fld>
            <a:endParaRPr lang="en-US" sz="3600" dirty="0">
              <a:solidFill>
                <a:schemeClr val="tx1"/>
              </a:solidFill>
            </a:endParaRPr>
          </a:p>
        </p:txBody>
      </p:sp>
    </p:spTree>
    <p:extLst>
      <p:ext uri="{BB962C8B-B14F-4D97-AF65-F5344CB8AC3E}">
        <p14:creationId xmlns:p14="http://schemas.microsoft.com/office/powerpoint/2010/main" val="86113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11</a:t>
            </a:fld>
            <a:endParaRPr lang="en-US" sz="3600" dirty="0">
              <a:solidFill>
                <a:schemeClr val="tx1"/>
              </a:solidFill>
            </a:endParaRPr>
          </a:p>
        </p:txBody>
      </p:sp>
      <p:sp>
        <p:nvSpPr>
          <p:cNvPr id="3" name="TextBox 2">
            <a:extLst>
              <a:ext uri="{FF2B5EF4-FFF2-40B4-BE49-F238E27FC236}">
                <a16:creationId xmlns:a16="http://schemas.microsoft.com/office/drawing/2014/main" id="{29153F43-93AD-8F46-9733-75A2C5193B9D}"/>
              </a:ext>
            </a:extLst>
          </p:cNvPr>
          <p:cNvSpPr txBox="1"/>
          <p:nvPr/>
        </p:nvSpPr>
        <p:spPr>
          <a:xfrm>
            <a:off x="6096001" y="139486"/>
            <a:ext cx="5884190" cy="6463308"/>
          </a:xfrm>
          <a:prstGeom prst="rect">
            <a:avLst/>
          </a:prstGeom>
          <a:solidFill>
            <a:schemeClr val="bg1"/>
          </a:solidFill>
        </p:spPr>
        <p:txBody>
          <a:bodyPr wrap="square" rtlCol="0">
            <a:spAutoFit/>
          </a:bodyPr>
          <a:lstStyle/>
          <a:p>
            <a:r>
              <a:rPr lang="en-US" sz="4400" i="1" dirty="0"/>
              <a:t>Codex </a:t>
            </a:r>
            <a:r>
              <a:rPr lang="en-US" sz="4400" i="1" dirty="0" err="1"/>
              <a:t>Sinaiticus</a:t>
            </a:r>
            <a:r>
              <a:rPr lang="en-US" sz="4400" i="1" dirty="0"/>
              <a:t> 4th Century, Contains Complete NT </a:t>
            </a:r>
          </a:p>
          <a:p>
            <a:r>
              <a:rPr lang="en-US" sz="4400" i="1" dirty="0"/>
              <a:t>http://codexsinaiticus.org/en/manuscript.aspx?book=10&amp;lid=en&amp;side=r&amp;zoomSlider=0</a:t>
            </a:r>
          </a:p>
          <a:p>
            <a:endParaRPr lang="en-US" sz="4400" i="1" dirty="0"/>
          </a:p>
          <a:p>
            <a:endParaRPr lang="en-US" sz="4400" dirty="0"/>
          </a:p>
          <a:p>
            <a:endParaRPr lang="en-US" dirty="0"/>
          </a:p>
        </p:txBody>
      </p:sp>
      <p:pic>
        <p:nvPicPr>
          <p:cNvPr id="7" name="Picture 6">
            <a:extLst>
              <a:ext uri="{FF2B5EF4-FFF2-40B4-BE49-F238E27FC236}">
                <a16:creationId xmlns:a16="http://schemas.microsoft.com/office/drawing/2014/main" id="{9BEF09DA-7FEC-9B4D-B007-C344928B361D}"/>
              </a:ext>
            </a:extLst>
          </p:cNvPr>
          <p:cNvPicPr/>
          <p:nvPr/>
        </p:nvPicPr>
        <p:blipFill rotWithShape="1">
          <a:blip r:embed="rId2">
            <a:extLst>
              <a:ext uri="{28A0092B-C50C-407E-A947-70E740481C1C}">
                <a14:useLocalDpi xmlns:a14="http://schemas.microsoft.com/office/drawing/2010/main" val="0"/>
              </a:ext>
            </a:extLst>
          </a:blip>
          <a:srcRect l="4640" t="15551" r="20145" b="23689"/>
          <a:stretch/>
        </p:blipFill>
        <p:spPr>
          <a:xfrm>
            <a:off x="1" y="139486"/>
            <a:ext cx="5935850" cy="6463308"/>
          </a:xfrm>
          <a:prstGeom prst="rect">
            <a:avLst/>
          </a:prstGeom>
        </p:spPr>
      </p:pic>
    </p:spTree>
    <p:extLst>
      <p:ext uri="{BB962C8B-B14F-4D97-AF65-F5344CB8AC3E}">
        <p14:creationId xmlns:p14="http://schemas.microsoft.com/office/powerpoint/2010/main" val="183673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931320"/>
            <a:ext cx="11352713" cy="3285515"/>
          </a:xfrm>
          <a:prstGeom prst="rect">
            <a:avLst/>
          </a:prstGeom>
          <a:noFill/>
        </p:spPr>
        <p:txBody>
          <a:bodyPr wrap="square" rtlCol="0">
            <a:spAutoFit/>
          </a:bodyPr>
          <a:lstStyle/>
          <a:p>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Minuscule - </a:t>
            </a:r>
            <a:r>
              <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New Testament minuscule is a copy of a portion of the New Testament written in a small, cursive Greek script (</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a:t>
            </a:r>
            <a:r>
              <a:rPr lang="en-US" sz="40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16</a:t>
            </a:r>
            <a:r>
              <a:rPr lang="en-US" sz="40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Century, Mostly the Gospel accounts</a:t>
            </a:r>
            <a:r>
              <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900"/>
              </a:spcBef>
              <a:spcAft>
                <a:spcPts val="900"/>
              </a:spcAft>
            </a:pPr>
            <a:endPar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12</a:t>
            </a:fld>
            <a:endParaRPr lang="en-US" sz="3600" dirty="0">
              <a:solidFill>
                <a:schemeClr val="tx1"/>
              </a:solidFill>
            </a:endParaRPr>
          </a:p>
        </p:txBody>
      </p:sp>
    </p:spTree>
    <p:extLst>
      <p:ext uri="{BB962C8B-B14F-4D97-AF65-F5344CB8AC3E}">
        <p14:creationId xmlns:p14="http://schemas.microsoft.com/office/powerpoint/2010/main" val="2269787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13</a:t>
            </a:fld>
            <a:endParaRPr lang="en-US" sz="3600" dirty="0">
              <a:solidFill>
                <a:schemeClr val="tx1"/>
              </a:solidFill>
            </a:endParaRPr>
          </a:p>
        </p:txBody>
      </p:sp>
      <p:sp>
        <p:nvSpPr>
          <p:cNvPr id="3" name="TextBox 2">
            <a:extLst>
              <a:ext uri="{FF2B5EF4-FFF2-40B4-BE49-F238E27FC236}">
                <a16:creationId xmlns:a16="http://schemas.microsoft.com/office/drawing/2014/main" id="{29153F43-93AD-8F46-9733-75A2C5193B9D}"/>
              </a:ext>
            </a:extLst>
          </p:cNvPr>
          <p:cNvSpPr txBox="1"/>
          <p:nvPr/>
        </p:nvSpPr>
        <p:spPr>
          <a:xfrm>
            <a:off x="6096001" y="139486"/>
            <a:ext cx="5884190" cy="6463308"/>
          </a:xfrm>
          <a:prstGeom prst="rect">
            <a:avLst/>
          </a:prstGeom>
          <a:solidFill>
            <a:schemeClr val="bg1"/>
          </a:solidFill>
        </p:spPr>
        <p:txBody>
          <a:bodyPr wrap="square" rtlCol="0">
            <a:spAutoFit/>
          </a:bodyPr>
          <a:lstStyle/>
          <a:p>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First Page of Colossians Codex </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Harleianus</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5557 minuscule 321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http://</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www.bl.uk</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/manuscripts/</a:t>
            </a:r>
            <a:r>
              <a:rPr lang="en-US" sz="4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Viewer.aspx?ref</a:t>
            </a:r>
            <a:r>
              <a:rPr lang="en-US" sz="4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=harley_ms_5557_f027r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4400" i="1" dirty="0"/>
          </a:p>
          <a:p>
            <a:endParaRPr lang="en-US" sz="4400" i="1" dirty="0"/>
          </a:p>
          <a:p>
            <a:endParaRPr lang="en-US" sz="4400" dirty="0"/>
          </a:p>
          <a:p>
            <a:endParaRPr lang="en-US" dirty="0"/>
          </a:p>
        </p:txBody>
      </p:sp>
      <p:pic>
        <p:nvPicPr>
          <p:cNvPr id="6" name="Picture 5">
            <a:extLst>
              <a:ext uri="{FF2B5EF4-FFF2-40B4-BE49-F238E27FC236}">
                <a16:creationId xmlns:a16="http://schemas.microsoft.com/office/drawing/2014/main" id="{C7C4AD53-C41E-2A48-8A55-6FF9C799318B}"/>
              </a:ext>
            </a:extLst>
          </p:cNvPr>
          <p:cNvPicPr/>
          <p:nvPr/>
        </p:nvPicPr>
        <p:blipFill>
          <a:blip r:embed="rId2">
            <a:extLst>
              <a:ext uri="{28A0092B-C50C-407E-A947-70E740481C1C}">
                <a14:useLocalDpi xmlns:a14="http://schemas.microsoft.com/office/drawing/2010/main" val="0"/>
              </a:ext>
            </a:extLst>
          </a:blip>
          <a:stretch>
            <a:fillRect/>
          </a:stretch>
        </p:blipFill>
        <p:spPr>
          <a:xfrm>
            <a:off x="287477" y="139486"/>
            <a:ext cx="5508889" cy="6463308"/>
          </a:xfrm>
          <a:prstGeom prst="rect">
            <a:avLst/>
          </a:prstGeom>
        </p:spPr>
      </p:pic>
    </p:spTree>
    <p:extLst>
      <p:ext uri="{BB962C8B-B14F-4D97-AF65-F5344CB8AC3E}">
        <p14:creationId xmlns:p14="http://schemas.microsoft.com/office/powerpoint/2010/main" val="1880355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931320"/>
            <a:ext cx="11352713" cy="4632037"/>
          </a:xfrm>
          <a:prstGeom prst="rect">
            <a:avLst/>
          </a:prstGeom>
          <a:noFill/>
        </p:spPr>
        <p:txBody>
          <a:bodyPr wrap="square" rtlCol="0">
            <a:spAutoFit/>
          </a:bodyPr>
          <a:lstStyle/>
          <a:p>
            <a:pPr>
              <a:spcBef>
                <a:spcPts val="900"/>
              </a:spcBef>
              <a:spcAft>
                <a:spcPts val="900"/>
              </a:spcAft>
            </a:pP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New Testament has been preserved in more manuscripts than any other ancient work.</a:t>
            </a:r>
            <a:r>
              <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dates of these manuscripts </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range from c. 125</a:t>
            </a:r>
            <a:r>
              <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P52 papyrus, oldest copy of John fragments) </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the introduction of printing in Germany in the 15th century</a:t>
            </a:r>
            <a:r>
              <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900"/>
              </a:spcBef>
              <a:spcAft>
                <a:spcPts val="900"/>
              </a:spcAft>
            </a:pPr>
            <a:endPar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14</a:t>
            </a:fld>
            <a:endParaRPr lang="en-US" sz="3600" dirty="0">
              <a:solidFill>
                <a:schemeClr val="tx1"/>
              </a:solidFill>
            </a:endParaRPr>
          </a:p>
        </p:txBody>
      </p:sp>
    </p:spTree>
    <p:extLst>
      <p:ext uri="{BB962C8B-B14F-4D97-AF65-F5344CB8AC3E}">
        <p14:creationId xmlns:p14="http://schemas.microsoft.com/office/powerpoint/2010/main" val="3828453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698846"/>
            <a:ext cx="11352713" cy="5863144"/>
          </a:xfrm>
          <a:prstGeom prst="rect">
            <a:avLst/>
          </a:prstGeom>
          <a:noFill/>
        </p:spPr>
        <p:txBody>
          <a:bodyPr wrap="square" rtlCol="0">
            <a:spAutoFit/>
          </a:bodyPr>
          <a:lstStyle/>
          <a:p>
            <a:pPr>
              <a:spcBef>
                <a:spcPts val="900"/>
              </a:spcBef>
              <a:spcAft>
                <a:spcPts val="900"/>
              </a:spcAft>
            </a:pP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 are more manuscripts that preserve the New Testament than there are for any other ancient writing</a:t>
            </a:r>
            <a:r>
              <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 exact form of the text preserved in later manuscripts may not be identical to the form of the text as it existed in antiquity but are agreed by most scholars to be </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99.5% identical in content, with the differing .5% attributed to minor variations such as spelling</a:t>
            </a:r>
            <a:r>
              <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900"/>
              </a:spcBef>
              <a:spcAft>
                <a:spcPts val="900"/>
              </a:spcAft>
            </a:pPr>
            <a:endPar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15</a:t>
            </a:fld>
            <a:endParaRPr lang="en-US" sz="3600" dirty="0">
              <a:solidFill>
                <a:schemeClr val="tx1"/>
              </a:solidFill>
            </a:endParaRPr>
          </a:p>
        </p:txBody>
      </p:sp>
    </p:spTree>
    <p:extLst>
      <p:ext uri="{BB962C8B-B14F-4D97-AF65-F5344CB8AC3E}">
        <p14:creationId xmlns:p14="http://schemas.microsoft.com/office/powerpoint/2010/main" val="3392946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698846"/>
            <a:ext cx="11352713" cy="3247043"/>
          </a:xfrm>
          <a:prstGeom prst="rect">
            <a:avLst/>
          </a:prstGeom>
          <a:noFill/>
        </p:spPr>
        <p:txBody>
          <a:bodyPr wrap="square" rtlCol="0">
            <a:spAutoFit/>
          </a:bodyPr>
          <a:lstStyle/>
          <a:p>
            <a:pPr>
              <a:spcBef>
                <a:spcPts val="900"/>
              </a:spcBef>
              <a:spcAft>
                <a:spcPts val="900"/>
              </a:spcAft>
            </a:pP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Autographs – </a:t>
            </a:r>
            <a:endPar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900"/>
              </a:spcBef>
              <a:spcAft>
                <a:spcPts val="900"/>
              </a:spcAft>
            </a:pPr>
            <a:endParaRPr lang="en-US" sz="40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Bef>
                <a:spcPts val="900"/>
              </a:spcBef>
              <a:spcAft>
                <a:spcPts val="900"/>
              </a:spcAft>
            </a:pPr>
            <a:endParaRPr lang="en-US" sz="40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Bef>
                <a:spcPts val="900"/>
              </a:spcBef>
              <a:spcAft>
                <a:spcPts val="900"/>
              </a:spcAft>
            </a:pPr>
            <a:r>
              <a:rPr lang="en-US" sz="4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Apographs</a:t>
            </a: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 </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16</a:t>
            </a:fld>
            <a:endParaRPr lang="en-US" sz="3600" dirty="0">
              <a:solidFill>
                <a:schemeClr val="tx1"/>
              </a:solidFill>
            </a:endParaRPr>
          </a:p>
        </p:txBody>
      </p:sp>
      <p:sp>
        <p:nvSpPr>
          <p:cNvPr id="3" name="TextBox 2">
            <a:extLst>
              <a:ext uri="{FF2B5EF4-FFF2-40B4-BE49-F238E27FC236}">
                <a16:creationId xmlns:a16="http://schemas.microsoft.com/office/drawing/2014/main" id="{811FBB94-25B0-2A42-8748-6421EFFACA21}"/>
              </a:ext>
            </a:extLst>
          </p:cNvPr>
          <p:cNvSpPr txBox="1"/>
          <p:nvPr/>
        </p:nvSpPr>
        <p:spPr>
          <a:xfrm>
            <a:off x="3570864" y="1718260"/>
            <a:ext cx="7547675" cy="1938992"/>
          </a:xfrm>
          <a:prstGeom prst="rect">
            <a:avLst/>
          </a:prstGeom>
          <a:noFill/>
        </p:spPr>
        <p:txBody>
          <a:bodyPr wrap="square" rtlCol="0">
            <a:spAutoFit/>
          </a:bodyPr>
          <a:lstStyle/>
          <a:p>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original document penned by its human author. There are no Autographs in existence today.</a:t>
            </a:r>
            <a:endParaRPr lang="en-US" dirty="0"/>
          </a:p>
        </p:txBody>
      </p:sp>
      <p:sp>
        <p:nvSpPr>
          <p:cNvPr id="6" name="TextBox 5">
            <a:extLst>
              <a:ext uri="{FF2B5EF4-FFF2-40B4-BE49-F238E27FC236}">
                <a16:creationId xmlns:a16="http://schemas.microsoft.com/office/drawing/2014/main" id="{99FCE9B1-A88D-1B42-89FE-5FF8EC72C71D}"/>
              </a:ext>
            </a:extLst>
          </p:cNvPr>
          <p:cNvSpPr txBox="1"/>
          <p:nvPr/>
        </p:nvSpPr>
        <p:spPr>
          <a:xfrm>
            <a:off x="3570864" y="4276475"/>
            <a:ext cx="7510220" cy="1323439"/>
          </a:xfrm>
          <a:prstGeom prst="rect">
            <a:avLst/>
          </a:prstGeom>
          <a:noFill/>
        </p:spPr>
        <p:txBody>
          <a:bodyPr wrap="square" rtlCol="0">
            <a:spAutoFit/>
          </a:bodyPr>
          <a:lstStyle/>
          <a:p>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 copy of the original document or portion thereof</a:t>
            </a:r>
            <a:endParaRPr lang="en-US" dirty="0"/>
          </a:p>
        </p:txBody>
      </p:sp>
      <p:pic>
        <p:nvPicPr>
          <p:cNvPr id="8" name="Picture 7">
            <a:extLst>
              <a:ext uri="{FF2B5EF4-FFF2-40B4-BE49-F238E27FC236}">
                <a16:creationId xmlns:a16="http://schemas.microsoft.com/office/drawing/2014/main" id="{1393D764-7B51-3349-9070-2E18A6B675D5}"/>
              </a:ext>
            </a:extLst>
          </p:cNvPr>
          <p:cNvPicPr/>
          <p:nvPr/>
        </p:nvPicPr>
        <p:blipFill>
          <a:blip r:embed="rId2">
            <a:extLst>
              <a:ext uri="{28A0092B-C50C-407E-A947-70E740481C1C}">
                <a14:useLocalDpi xmlns:a14="http://schemas.microsoft.com/office/drawing/2010/main" val="0"/>
              </a:ext>
            </a:extLst>
          </a:blip>
          <a:stretch>
            <a:fillRect/>
          </a:stretch>
        </p:blipFill>
        <p:spPr>
          <a:xfrm>
            <a:off x="720267" y="2689168"/>
            <a:ext cx="2050939" cy="1266398"/>
          </a:xfrm>
          <a:prstGeom prst="rect">
            <a:avLst/>
          </a:prstGeom>
        </p:spPr>
      </p:pic>
    </p:spTree>
    <p:extLst>
      <p:ext uri="{BB962C8B-B14F-4D97-AF65-F5344CB8AC3E}">
        <p14:creationId xmlns:p14="http://schemas.microsoft.com/office/powerpoint/2010/main" val="54223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2147506"/>
            <a:ext cx="11352713" cy="4208844"/>
          </a:xfrm>
          <a:prstGeom prst="rect">
            <a:avLst/>
          </a:prstGeom>
          <a:noFill/>
        </p:spPr>
        <p:txBody>
          <a:bodyPr wrap="square" rtlCol="0">
            <a:spAutoFit/>
          </a:bodyPr>
          <a:lstStyle/>
          <a:p>
            <a:r>
              <a:rPr lang="en-US" sz="4400" b="1" dirty="0"/>
              <a:t>Text – A compilation of manuscripts evidence</a:t>
            </a:r>
            <a:r>
              <a:rPr lang="en-US" sz="4400" dirty="0"/>
              <a:t> that is used to form the Bible. (</a:t>
            </a:r>
            <a:r>
              <a:rPr lang="en-US" sz="4400" u="sng" dirty="0"/>
              <a:t>3 Major competing texts/ potentially 2 depending on how they are grouped/ 1. Received Text  2. Critical Text  3. Majority Text)</a:t>
            </a:r>
          </a:p>
          <a:p>
            <a:pPr>
              <a:spcBef>
                <a:spcPts val="900"/>
              </a:spcBef>
              <a:spcAft>
                <a:spcPts val="900"/>
              </a:spcAft>
            </a:pPr>
            <a:endPar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17</a:t>
            </a:fld>
            <a:endParaRPr lang="en-US" sz="3600" dirty="0">
              <a:solidFill>
                <a:schemeClr val="tx1"/>
              </a:solidFill>
            </a:endParaRPr>
          </a:p>
        </p:txBody>
      </p:sp>
    </p:spTree>
    <p:extLst>
      <p:ext uri="{BB962C8B-B14F-4D97-AF65-F5344CB8AC3E}">
        <p14:creationId xmlns:p14="http://schemas.microsoft.com/office/powerpoint/2010/main" val="1986205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2147506"/>
            <a:ext cx="11352713" cy="4154984"/>
          </a:xfrm>
          <a:prstGeom prst="rect">
            <a:avLst/>
          </a:prstGeom>
          <a:noFill/>
        </p:spPr>
        <p:txBody>
          <a:bodyPr wrap="square" rtlCol="0">
            <a:spAutoFit/>
          </a:bodyPr>
          <a:lstStyle/>
          <a:p>
            <a:r>
              <a:rPr lang="en-US" sz="4400" b="1" dirty="0"/>
              <a:t>The Majority Text – </a:t>
            </a:r>
            <a:r>
              <a:rPr lang="en-US" sz="4400" dirty="0"/>
              <a:t>the majority text is relatively a new thing put out by Dallas Theological Seminary in the early 1980s. It disagrees with the Received Text in the less than 1% of its readings. Before 1982 this term was used synonymously with “Received Text.”</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18</a:t>
            </a:fld>
            <a:endParaRPr lang="en-US" sz="3600" dirty="0">
              <a:solidFill>
                <a:schemeClr val="tx1"/>
              </a:solidFill>
            </a:endParaRPr>
          </a:p>
        </p:txBody>
      </p:sp>
    </p:spTree>
    <p:extLst>
      <p:ext uri="{BB962C8B-B14F-4D97-AF65-F5344CB8AC3E}">
        <p14:creationId xmlns:p14="http://schemas.microsoft.com/office/powerpoint/2010/main" val="584700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754440"/>
            <a:ext cx="11352713" cy="4154984"/>
          </a:xfrm>
          <a:prstGeom prst="rect">
            <a:avLst/>
          </a:prstGeom>
          <a:noFill/>
        </p:spPr>
        <p:txBody>
          <a:bodyPr wrap="square" rtlCol="0">
            <a:spAutoFit/>
          </a:bodyPr>
          <a:lstStyle/>
          <a:p>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Textus</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Receptus</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(Syn. : Received Text, Traditional Text, Byzantine Greek Text, </a:t>
            </a:r>
            <a:r>
              <a:rPr lang="en-US" sz="44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Antiochian</a:t>
            </a:r>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Text)- </a:t>
            </a:r>
            <a:r>
              <a:rPr lang="en-US" sz="4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 the name subsequently given to the succession of printed Greek texts of the New Testament which was first collated by Erasmus in the 16th century. </a:t>
            </a:r>
            <a:endParaRPr lang="en-US" sz="4400" dirty="0"/>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19</a:t>
            </a:fld>
            <a:endParaRPr lang="en-US" sz="3600" dirty="0">
              <a:solidFill>
                <a:schemeClr val="tx1"/>
              </a:solidFill>
            </a:endParaRPr>
          </a:p>
        </p:txBody>
      </p:sp>
    </p:spTree>
    <p:extLst>
      <p:ext uri="{BB962C8B-B14F-4D97-AF65-F5344CB8AC3E}">
        <p14:creationId xmlns:p14="http://schemas.microsoft.com/office/powerpoint/2010/main" val="3988808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484" y="605757"/>
            <a:ext cx="10515600" cy="1325563"/>
          </a:xfrm>
        </p:spPr>
        <p:txBody>
          <a:bodyPr>
            <a:normAutofit fontScale="90000"/>
          </a:bodyPr>
          <a:lstStyle/>
          <a:p>
            <a:r>
              <a:rPr lang="en-US" sz="6600" dirty="0"/>
              <a:t>Section 2 History of Preservation</a:t>
            </a:r>
          </a:p>
        </p:txBody>
      </p:sp>
      <p:sp>
        <p:nvSpPr>
          <p:cNvPr id="4" name="TextBox 3"/>
          <p:cNvSpPr txBox="1"/>
          <p:nvPr/>
        </p:nvSpPr>
        <p:spPr>
          <a:xfrm>
            <a:off x="737937" y="2085474"/>
            <a:ext cx="10615863" cy="1200329"/>
          </a:xfrm>
          <a:prstGeom prst="rect">
            <a:avLst/>
          </a:prstGeom>
          <a:noFill/>
        </p:spPr>
        <p:txBody>
          <a:bodyPr wrap="square" rtlCol="0">
            <a:spAutoFit/>
          </a:bodyPr>
          <a:lstStyle/>
          <a:p>
            <a:pPr>
              <a:spcBef>
                <a:spcPts val="900"/>
              </a:spcBef>
              <a:spcAft>
                <a:spcPts val="900"/>
              </a:spcAft>
            </a:pPr>
            <a:r>
              <a:rPr lang="en-US"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we delve into this section, we will start to see the steps toward an English translation.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737937" y="3285803"/>
            <a:ext cx="5240794" cy="769441"/>
          </a:xfrm>
          <a:prstGeom prst="rect">
            <a:avLst/>
          </a:prstGeom>
          <a:noFill/>
        </p:spPr>
        <p:txBody>
          <a:bodyPr wrap="none" rtlCol="0">
            <a:spAutoFit/>
          </a:bodyPr>
          <a:lstStyle/>
          <a:p>
            <a:r>
              <a:rPr lang="en-US" sz="4400" b="1" dirty="0"/>
              <a:t>We will be looking at:</a:t>
            </a:r>
          </a:p>
        </p:txBody>
      </p:sp>
      <p:sp>
        <p:nvSpPr>
          <p:cNvPr id="6" name="TextBox 5"/>
          <p:cNvSpPr txBox="1"/>
          <p:nvPr/>
        </p:nvSpPr>
        <p:spPr>
          <a:xfrm>
            <a:off x="737937" y="4049932"/>
            <a:ext cx="5240794" cy="1846659"/>
          </a:xfrm>
          <a:prstGeom prst="rect">
            <a:avLst/>
          </a:prstGeom>
          <a:noFill/>
        </p:spPr>
        <p:txBody>
          <a:bodyPr wrap="square" rtlCol="0">
            <a:spAutoFit/>
          </a:bodyPr>
          <a:lstStyle/>
          <a:p>
            <a:pPr marL="571500" indent="-571500">
              <a:buFont typeface="Arial" panose="020B0604020202020204" pitchFamily="34" charset="0"/>
              <a:buChar char="•"/>
            </a:pPr>
            <a:r>
              <a:rPr lang="en-US" sz="3800" dirty="0"/>
              <a:t>The Septuagint (LXX)</a:t>
            </a:r>
          </a:p>
          <a:p>
            <a:pPr marL="571500" indent="-571500">
              <a:buFont typeface="Arial" panose="020B0604020202020204" pitchFamily="34" charset="0"/>
              <a:buChar char="•"/>
            </a:pPr>
            <a:r>
              <a:rPr lang="en-US" sz="3800" dirty="0"/>
              <a:t>NT Origin and Distr.</a:t>
            </a:r>
          </a:p>
          <a:p>
            <a:pPr marL="571500" indent="-571500">
              <a:buFont typeface="Arial" panose="020B0604020202020204" pitchFamily="34" charset="0"/>
              <a:buChar char="•"/>
            </a:pPr>
            <a:r>
              <a:rPr lang="en-US" sz="3800" dirty="0"/>
              <a:t>The Tale of Two Cities</a:t>
            </a:r>
          </a:p>
        </p:txBody>
      </p:sp>
      <p:sp>
        <p:nvSpPr>
          <p:cNvPr id="3" name="Slide Number Placeholder 2"/>
          <p:cNvSpPr>
            <a:spLocks noGrp="1"/>
          </p:cNvSpPr>
          <p:nvPr>
            <p:ph type="sldNum" sz="quarter" idx="12"/>
          </p:nvPr>
        </p:nvSpPr>
        <p:spPr/>
        <p:txBody>
          <a:bodyPr/>
          <a:lstStyle/>
          <a:p>
            <a:fld id="{BE5FDBE8-B341-5540-9D7F-D16BA7597644}" type="slidenum">
              <a:rPr lang="en-US" sz="3600" smtClean="0">
                <a:solidFill>
                  <a:schemeClr val="tx1"/>
                </a:solidFill>
              </a:rPr>
              <a:t>2</a:t>
            </a:fld>
            <a:endParaRPr lang="en-US" sz="3600" dirty="0">
              <a:solidFill>
                <a:schemeClr val="tx1"/>
              </a:solidFill>
            </a:endParaRPr>
          </a:p>
        </p:txBody>
      </p:sp>
      <p:sp>
        <p:nvSpPr>
          <p:cNvPr id="7" name="TextBox 6">
            <a:extLst>
              <a:ext uri="{FF2B5EF4-FFF2-40B4-BE49-F238E27FC236}">
                <a16:creationId xmlns:a16="http://schemas.microsoft.com/office/drawing/2014/main" id="{FD66DE11-0812-0248-B686-E26816ADAE72}"/>
              </a:ext>
            </a:extLst>
          </p:cNvPr>
          <p:cNvSpPr txBox="1"/>
          <p:nvPr/>
        </p:nvSpPr>
        <p:spPr>
          <a:xfrm>
            <a:off x="6045868" y="4049932"/>
            <a:ext cx="4985084" cy="2431435"/>
          </a:xfrm>
          <a:prstGeom prst="rect">
            <a:avLst/>
          </a:prstGeom>
          <a:noFill/>
        </p:spPr>
        <p:txBody>
          <a:bodyPr wrap="square" rtlCol="0">
            <a:spAutoFit/>
          </a:bodyPr>
          <a:lstStyle/>
          <a:p>
            <a:pPr marL="571500" indent="-571500">
              <a:buFont typeface="Arial" panose="020B0604020202020204" pitchFamily="34" charset="0"/>
              <a:buChar char="•"/>
            </a:pPr>
            <a:r>
              <a:rPr lang="en-US" sz="3800" dirty="0"/>
              <a:t>Westcott and Hort’s “Oldest Manuscripts”</a:t>
            </a:r>
          </a:p>
          <a:p>
            <a:pPr marL="571500" indent="-571500">
              <a:buFont typeface="Arial" panose="020B0604020202020204" pitchFamily="34" charset="0"/>
              <a:buChar char="•"/>
            </a:pPr>
            <a:r>
              <a:rPr lang="en-US" sz="3800" dirty="0"/>
              <a:t>Early Predecessors to the KJV</a:t>
            </a:r>
          </a:p>
        </p:txBody>
      </p:sp>
    </p:spTree>
    <p:extLst>
      <p:ext uri="{BB962C8B-B14F-4D97-AF65-F5344CB8AC3E}">
        <p14:creationId xmlns:p14="http://schemas.microsoft.com/office/powerpoint/2010/main" val="826715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931320"/>
            <a:ext cx="11352713" cy="2123658"/>
          </a:xfrm>
          <a:prstGeom prst="rect">
            <a:avLst/>
          </a:prstGeom>
          <a:noFill/>
        </p:spPr>
        <p:txBody>
          <a:bodyPr wrap="square" rtlCol="0">
            <a:spAutoFit/>
          </a:bodyPr>
          <a:lstStyle/>
          <a:p>
            <a:r>
              <a:rPr lang="en-US" sz="4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constituted the translation base for the translation of the New Testament into English by William Tyndale, the King James Version.</a:t>
            </a:r>
            <a:endParaRPr lang="en-US" sz="4400" dirty="0"/>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20</a:t>
            </a:fld>
            <a:endParaRPr lang="en-US" sz="3600" dirty="0">
              <a:solidFill>
                <a:schemeClr val="tx1"/>
              </a:solidFill>
            </a:endParaRPr>
          </a:p>
        </p:txBody>
      </p:sp>
    </p:spTree>
    <p:extLst>
      <p:ext uri="{BB962C8B-B14F-4D97-AF65-F5344CB8AC3E}">
        <p14:creationId xmlns:p14="http://schemas.microsoft.com/office/powerpoint/2010/main" val="1216239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704717"/>
            <a:ext cx="11352713" cy="5016758"/>
          </a:xfrm>
          <a:prstGeom prst="rect">
            <a:avLst/>
          </a:prstGeom>
          <a:noFill/>
        </p:spPr>
        <p:txBody>
          <a:bodyPr wrap="square" rtlCol="0">
            <a:spAutoFit/>
          </a:bodyPr>
          <a:lstStyle/>
          <a:p>
            <a:r>
              <a:rPr lang="en-US" sz="4000" b="1" dirty="0"/>
              <a:t>The Critical Text (Syn. : Alexandrian Text, Minority Text, Westcott and </a:t>
            </a:r>
            <a:r>
              <a:rPr lang="en-US" sz="4000" b="1" dirty="0" err="1"/>
              <a:t>Hort</a:t>
            </a:r>
            <a:r>
              <a:rPr lang="en-US" sz="4000" b="1" dirty="0"/>
              <a:t> Text, Nestle-Aland Text, Eclectic Text) – </a:t>
            </a:r>
            <a:r>
              <a:rPr lang="en-US" sz="4000" dirty="0"/>
              <a:t>This “new” Greek text put forth in the late 1800s, is an attempt to reconstruct or restore the true Bible text of the New Testament by assigning higher importance to the few “oldest manuscripts” rather than trusting the larger body of evidence in the Received Text.</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21</a:t>
            </a:fld>
            <a:endParaRPr lang="en-US" sz="3600" dirty="0">
              <a:solidFill>
                <a:schemeClr val="tx1"/>
              </a:solidFill>
            </a:endParaRPr>
          </a:p>
        </p:txBody>
      </p:sp>
    </p:spTree>
    <p:extLst>
      <p:ext uri="{BB962C8B-B14F-4D97-AF65-F5344CB8AC3E}">
        <p14:creationId xmlns:p14="http://schemas.microsoft.com/office/powerpoint/2010/main" val="3217430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264072" y="1515869"/>
            <a:ext cx="11352713" cy="707886"/>
          </a:xfrm>
          <a:prstGeom prst="rect">
            <a:avLst/>
          </a:prstGeom>
          <a:noFill/>
        </p:spPr>
        <p:txBody>
          <a:bodyPr wrap="square" rtlCol="0">
            <a:spAutoFit/>
          </a:bodyPr>
          <a:lstStyle/>
          <a:p>
            <a:r>
              <a:rPr lang="en-US" sz="4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Septuagint (LXX) Origin</a:t>
            </a:r>
            <a:r>
              <a:rPr lang="en-US" sz="4000" dirty="0"/>
              <a:t> </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22</a:t>
            </a:fld>
            <a:endParaRPr lang="en-US" sz="3600" dirty="0">
              <a:solidFill>
                <a:schemeClr val="tx1"/>
              </a:solidFill>
            </a:endParaRPr>
          </a:p>
        </p:txBody>
      </p:sp>
      <p:sp>
        <p:nvSpPr>
          <p:cNvPr id="3" name="TextBox 2">
            <a:extLst>
              <a:ext uri="{FF2B5EF4-FFF2-40B4-BE49-F238E27FC236}">
                <a16:creationId xmlns:a16="http://schemas.microsoft.com/office/drawing/2014/main" id="{66E960E7-3553-864E-B4EF-F0F0EB3766BF}"/>
              </a:ext>
            </a:extLst>
          </p:cNvPr>
          <p:cNvSpPr txBox="1"/>
          <p:nvPr/>
        </p:nvSpPr>
        <p:spPr>
          <a:xfrm>
            <a:off x="264072" y="2223755"/>
            <a:ext cx="11663855" cy="4678204"/>
          </a:xfrm>
          <a:prstGeom prst="rect">
            <a:avLst/>
          </a:prstGeom>
          <a:noFill/>
        </p:spPr>
        <p:txBody>
          <a:bodyPr wrap="square" rtlCol="0">
            <a:spAutoFit/>
          </a:bodyPr>
          <a:lstStyle/>
          <a:p>
            <a:r>
              <a:rPr lang="en-US" sz="4000" dirty="0"/>
              <a:t>Was the first Greek translation of the Hebrew Old Testament. </a:t>
            </a:r>
          </a:p>
          <a:p>
            <a:r>
              <a:rPr lang="en-US" sz="4000" dirty="0"/>
              <a:t>The name Septuagint (from the Latin </a:t>
            </a:r>
            <a:r>
              <a:rPr lang="en-US" sz="4000" dirty="0" err="1"/>
              <a:t>septuaginta</a:t>
            </a:r>
            <a:r>
              <a:rPr lang="en-US" sz="4000" dirty="0"/>
              <a:t>, “70”) was derived later from the legend that there were 72 translators, 6 Jews from each of the 12 tribes of Israel, who worked independently to translate the whole Old Testament and ultimately produced identical versions.</a:t>
            </a:r>
          </a:p>
          <a:p>
            <a:endParaRPr lang="en-US" dirty="0"/>
          </a:p>
        </p:txBody>
      </p:sp>
    </p:spTree>
    <p:extLst>
      <p:ext uri="{BB962C8B-B14F-4D97-AF65-F5344CB8AC3E}">
        <p14:creationId xmlns:p14="http://schemas.microsoft.com/office/powerpoint/2010/main" val="1338384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23</a:t>
            </a:fld>
            <a:endParaRPr lang="en-US" sz="3600" dirty="0">
              <a:solidFill>
                <a:schemeClr val="tx1"/>
              </a:solidFill>
            </a:endParaRPr>
          </a:p>
        </p:txBody>
      </p:sp>
      <p:sp>
        <p:nvSpPr>
          <p:cNvPr id="3" name="TextBox 2">
            <a:extLst>
              <a:ext uri="{FF2B5EF4-FFF2-40B4-BE49-F238E27FC236}">
                <a16:creationId xmlns:a16="http://schemas.microsoft.com/office/drawing/2014/main" id="{66E960E7-3553-864E-B4EF-F0F0EB3766BF}"/>
              </a:ext>
            </a:extLst>
          </p:cNvPr>
          <p:cNvSpPr txBox="1"/>
          <p:nvPr/>
        </p:nvSpPr>
        <p:spPr>
          <a:xfrm>
            <a:off x="264072" y="2223755"/>
            <a:ext cx="11663855" cy="4408899"/>
          </a:xfrm>
          <a:prstGeom prst="rect">
            <a:avLst/>
          </a:prstGeom>
          <a:noFill/>
        </p:spPr>
        <p:txBody>
          <a:bodyPr wrap="square" rtlCol="0">
            <a:spAutoFit/>
          </a:bodyPr>
          <a:lstStyle/>
          <a:p>
            <a:pPr>
              <a:spcBef>
                <a:spcPts val="900"/>
              </a:spcBef>
              <a:spcAft>
                <a:spcPts val="900"/>
              </a:spcAft>
            </a:pP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Another legend holds that the translators were sent to Alexandria by </a:t>
            </a:r>
            <a:r>
              <a:rPr lang="en-US" sz="4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Eleazar</a:t>
            </a: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the chief priest at Jerusalem, at the request of Ptolemy II </a:t>
            </a:r>
            <a:r>
              <a:rPr lang="en-US" sz="4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Philadelphus</a:t>
            </a: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(285–246 </a:t>
            </a:r>
            <a:r>
              <a:rPr lang="en-US" sz="4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bce</a:t>
            </a: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though its source, the Letter of </a:t>
            </a:r>
            <a:r>
              <a:rPr lang="en-US" sz="4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Aristeas</a:t>
            </a: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is unreliable.</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spcBef>
                <a:spcPts val="900"/>
              </a:spcBef>
              <a:spcAft>
                <a:spcPts val="900"/>
              </a:spcAft>
            </a:pP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Understand then the Septuagint is a Greek translation of the original Hebrew text.</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36755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24</a:t>
            </a:fld>
            <a:endParaRPr lang="en-US" sz="3600" dirty="0">
              <a:solidFill>
                <a:schemeClr val="tx1"/>
              </a:solidFill>
            </a:endParaRPr>
          </a:p>
        </p:txBody>
      </p:sp>
      <p:sp>
        <p:nvSpPr>
          <p:cNvPr id="3" name="TextBox 2">
            <a:extLst>
              <a:ext uri="{FF2B5EF4-FFF2-40B4-BE49-F238E27FC236}">
                <a16:creationId xmlns:a16="http://schemas.microsoft.com/office/drawing/2014/main" id="{66E960E7-3553-864E-B4EF-F0F0EB3766BF}"/>
              </a:ext>
            </a:extLst>
          </p:cNvPr>
          <p:cNvSpPr txBox="1"/>
          <p:nvPr/>
        </p:nvSpPr>
        <p:spPr>
          <a:xfrm>
            <a:off x="264072" y="1912478"/>
            <a:ext cx="11663855" cy="4401205"/>
          </a:xfrm>
          <a:prstGeom prst="rect">
            <a:avLst/>
          </a:prstGeom>
          <a:noFill/>
        </p:spPr>
        <p:txBody>
          <a:bodyPr wrap="square" rtlCol="0">
            <a:spAutoFit/>
          </a:bodyPr>
          <a:lstStyle/>
          <a:p>
            <a:pPr>
              <a:spcBef>
                <a:spcPts val="900"/>
              </a:spcBef>
              <a:spcAft>
                <a:spcPts val="900"/>
              </a:spcAft>
            </a:pP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“They reflect a method of close adherence to the source text in word order, lexical consistency, phrasing, and parataxis (the placing of clauses or phrases one after another).” “</a:t>
            </a:r>
            <a:r>
              <a:rPr lang="en-US" sz="4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balance between consistency and formal equivalence on the one hand and a degree of freedom on the other is a marker of the Septuagint as much as the Egyptian translations</a:t>
            </a:r>
            <a:r>
              <a:rPr lang="en-US" sz="4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n-US" sz="4000" dirty="0"/>
              <a:t> [Addition mine]</a:t>
            </a:r>
            <a:endParaRPr lang="en-US" dirty="0"/>
          </a:p>
        </p:txBody>
      </p:sp>
    </p:spTree>
    <p:extLst>
      <p:ext uri="{BB962C8B-B14F-4D97-AF65-F5344CB8AC3E}">
        <p14:creationId xmlns:p14="http://schemas.microsoft.com/office/powerpoint/2010/main" val="2304632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25</a:t>
            </a:fld>
            <a:endParaRPr lang="en-US" sz="3600" dirty="0">
              <a:solidFill>
                <a:schemeClr val="tx1"/>
              </a:solidFill>
            </a:endParaRPr>
          </a:p>
        </p:txBody>
      </p:sp>
      <p:sp>
        <p:nvSpPr>
          <p:cNvPr id="3" name="TextBox 2">
            <a:extLst>
              <a:ext uri="{FF2B5EF4-FFF2-40B4-BE49-F238E27FC236}">
                <a16:creationId xmlns:a16="http://schemas.microsoft.com/office/drawing/2014/main" id="{66E960E7-3553-864E-B4EF-F0F0EB3766BF}"/>
              </a:ext>
            </a:extLst>
          </p:cNvPr>
          <p:cNvSpPr txBox="1"/>
          <p:nvPr/>
        </p:nvSpPr>
        <p:spPr>
          <a:xfrm>
            <a:off x="528145" y="2169357"/>
            <a:ext cx="11663855" cy="923330"/>
          </a:xfrm>
          <a:prstGeom prst="rect">
            <a:avLst/>
          </a:prstGeom>
          <a:noFill/>
        </p:spPr>
        <p:txBody>
          <a:bodyPr wrap="square" rtlCol="0">
            <a:spAutoFit/>
          </a:bodyPr>
          <a:lstStyle/>
          <a:p>
            <a:pPr>
              <a:spcBef>
                <a:spcPts val="900"/>
              </a:spcBef>
              <a:spcAft>
                <a:spcPts val="900"/>
              </a:spcAft>
            </a:pPr>
            <a:r>
              <a:rPr lang="en-US" sz="5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NT Origin and Dissemination</a:t>
            </a:r>
            <a:endParaRPr lang="en-US" sz="2800" dirty="0"/>
          </a:p>
        </p:txBody>
      </p:sp>
    </p:spTree>
    <p:extLst>
      <p:ext uri="{BB962C8B-B14F-4D97-AF65-F5344CB8AC3E}">
        <p14:creationId xmlns:p14="http://schemas.microsoft.com/office/powerpoint/2010/main" val="442391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26</a:t>
            </a:fld>
            <a:endParaRPr lang="en-US" sz="3600" dirty="0">
              <a:solidFill>
                <a:schemeClr val="tx1"/>
              </a:solidFill>
            </a:endParaRPr>
          </a:p>
        </p:txBody>
      </p:sp>
      <p:sp>
        <p:nvSpPr>
          <p:cNvPr id="3" name="TextBox 2">
            <a:extLst>
              <a:ext uri="{FF2B5EF4-FFF2-40B4-BE49-F238E27FC236}">
                <a16:creationId xmlns:a16="http://schemas.microsoft.com/office/drawing/2014/main" id="{66E960E7-3553-864E-B4EF-F0F0EB3766BF}"/>
              </a:ext>
            </a:extLst>
          </p:cNvPr>
          <p:cNvSpPr txBox="1"/>
          <p:nvPr/>
        </p:nvSpPr>
        <p:spPr>
          <a:xfrm>
            <a:off x="528145" y="2169357"/>
            <a:ext cx="11663855" cy="923330"/>
          </a:xfrm>
          <a:prstGeom prst="rect">
            <a:avLst/>
          </a:prstGeom>
          <a:noFill/>
        </p:spPr>
        <p:txBody>
          <a:bodyPr wrap="square" rtlCol="0">
            <a:spAutoFit/>
          </a:bodyPr>
          <a:lstStyle/>
          <a:p>
            <a:pPr>
              <a:spcBef>
                <a:spcPts val="900"/>
              </a:spcBef>
              <a:spcAft>
                <a:spcPts val="900"/>
              </a:spcAft>
            </a:pPr>
            <a:r>
              <a:rPr lang="en-US" sz="5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NT Origin and Dissemination</a:t>
            </a:r>
            <a:endParaRPr lang="en-US" sz="2800" dirty="0"/>
          </a:p>
        </p:txBody>
      </p:sp>
      <p:pic>
        <p:nvPicPr>
          <p:cNvPr id="5" name="Picture 4">
            <a:extLst>
              <a:ext uri="{FF2B5EF4-FFF2-40B4-BE49-F238E27FC236}">
                <a16:creationId xmlns:a16="http://schemas.microsoft.com/office/drawing/2014/main" id="{D9D8C479-23BC-AE48-AB43-CE2956CCCDC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4057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27</a:t>
            </a:fld>
            <a:endParaRPr lang="en-US" sz="3600" dirty="0">
              <a:solidFill>
                <a:schemeClr val="tx1"/>
              </a:solidFill>
            </a:endParaRPr>
          </a:p>
        </p:txBody>
      </p:sp>
      <p:sp>
        <p:nvSpPr>
          <p:cNvPr id="3" name="TextBox 2">
            <a:extLst>
              <a:ext uri="{FF2B5EF4-FFF2-40B4-BE49-F238E27FC236}">
                <a16:creationId xmlns:a16="http://schemas.microsoft.com/office/drawing/2014/main" id="{66E960E7-3553-864E-B4EF-F0F0EB3766BF}"/>
              </a:ext>
            </a:extLst>
          </p:cNvPr>
          <p:cNvSpPr txBox="1"/>
          <p:nvPr/>
        </p:nvSpPr>
        <p:spPr>
          <a:xfrm>
            <a:off x="528145" y="2169357"/>
            <a:ext cx="11663855" cy="3046988"/>
          </a:xfrm>
          <a:prstGeom prst="rect">
            <a:avLst/>
          </a:prstGeom>
          <a:noFill/>
        </p:spPr>
        <p:txBody>
          <a:bodyPr wrap="square" rtlCol="0">
            <a:spAutoFit/>
          </a:bodyPr>
          <a:lstStyle/>
          <a:p>
            <a:pPr>
              <a:spcBef>
                <a:spcPts val="900"/>
              </a:spcBef>
              <a:spcAft>
                <a:spcPts val="900"/>
              </a:spcAft>
            </a:pPr>
            <a:r>
              <a:rPr lang="en-US" sz="5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Tale of Two Cities:</a:t>
            </a:r>
          </a:p>
          <a:p>
            <a:pPr>
              <a:spcBef>
                <a:spcPts val="900"/>
              </a:spcBef>
              <a:spcAft>
                <a:spcPts val="900"/>
              </a:spcAft>
            </a:pPr>
            <a:r>
              <a:rPr lang="en-US" sz="5400" b="1" dirty="0">
                <a:solidFill>
                  <a:srgbClr val="000000"/>
                </a:solidFill>
                <a:latin typeface="Calibri" panose="020F0502020204030204" pitchFamily="34" charset="0"/>
                <a:cs typeface="Times New Roman" panose="02020603050405020304" pitchFamily="18" charset="0"/>
              </a:rPr>
              <a:t>Alexandria</a:t>
            </a:r>
          </a:p>
          <a:p>
            <a:pPr>
              <a:spcBef>
                <a:spcPts val="900"/>
              </a:spcBef>
              <a:spcAft>
                <a:spcPts val="900"/>
              </a:spcAft>
            </a:pPr>
            <a:r>
              <a:rPr lang="en-US" sz="5400" b="1" dirty="0">
                <a:solidFill>
                  <a:srgbClr val="000000"/>
                </a:solidFill>
                <a:latin typeface="Calibri" panose="020F0502020204030204" pitchFamily="34" charset="0"/>
                <a:cs typeface="Times New Roman" panose="02020603050405020304" pitchFamily="18" charset="0"/>
              </a:rPr>
              <a:t>Antioch of Syria</a:t>
            </a:r>
            <a:endParaRPr lang="en-US" sz="2800" b="1" dirty="0"/>
          </a:p>
        </p:txBody>
      </p:sp>
    </p:spTree>
    <p:extLst>
      <p:ext uri="{BB962C8B-B14F-4D97-AF65-F5344CB8AC3E}">
        <p14:creationId xmlns:p14="http://schemas.microsoft.com/office/powerpoint/2010/main" val="601930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28</a:t>
            </a:fld>
            <a:endParaRPr lang="en-US" sz="3600" dirty="0">
              <a:solidFill>
                <a:schemeClr val="tx1"/>
              </a:solidFill>
            </a:endParaRPr>
          </a:p>
        </p:txBody>
      </p:sp>
      <p:pic>
        <p:nvPicPr>
          <p:cNvPr id="6" name="Picture 5">
            <a:extLst>
              <a:ext uri="{FF2B5EF4-FFF2-40B4-BE49-F238E27FC236}">
                <a16:creationId xmlns:a16="http://schemas.microsoft.com/office/drawing/2014/main" id="{68C99495-C21D-F64C-9D9A-ADE1D996272A}"/>
              </a:ext>
            </a:extLst>
          </p:cNvPr>
          <p:cNvPicPr>
            <a:picLocks noChangeAspect="1"/>
          </p:cNvPicPr>
          <p:nvPr/>
        </p:nvPicPr>
        <p:blipFill>
          <a:blip r:embed="rId2"/>
          <a:stretch>
            <a:fillRect/>
          </a:stretch>
        </p:blipFill>
        <p:spPr>
          <a:xfrm>
            <a:off x="2914048" y="1869812"/>
            <a:ext cx="5215647" cy="3909848"/>
          </a:xfrm>
          <a:prstGeom prst="rect">
            <a:avLst/>
          </a:prstGeom>
        </p:spPr>
      </p:pic>
      <p:sp>
        <p:nvSpPr>
          <p:cNvPr id="7" name="TextBox 6">
            <a:extLst>
              <a:ext uri="{FF2B5EF4-FFF2-40B4-BE49-F238E27FC236}">
                <a16:creationId xmlns:a16="http://schemas.microsoft.com/office/drawing/2014/main" id="{8F11DD87-BB94-AD43-8A3B-FE021E8B16DB}"/>
              </a:ext>
            </a:extLst>
          </p:cNvPr>
          <p:cNvSpPr txBox="1"/>
          <p:nvPr/>
        </p:nvSpPr>
        <p:spPr>
          <a:xfrm>
            <a:off x="2443656" y="5954137"/>
            <a:ext cx="6562630" cy="584775"/>
          </a:xfrm>
          <a:prstGeom prst="rect">
            <a:avLst/>
          </a:prstGeom>
          <a:noFill/>
        </p:spPr>
        <p:txBody>
          <a:bodyPr wrap="none" rtlCol="0">
            <a:spAutoFit/>
          </a:bodyPr>
          <a:lstStyle/>
          <a:p>
            <a:r>
              <a:rPr lang="en-US" sz="3200" dirty="0"/>
              <a:t>Cave Church of Peter in Syrian Antioch</a:t>
            </a:r>
          </a:p>
        </p:txBody>
      </p:sp>
    </p:spTree>
    <p:extLst>
      <p:ext uri="{BB962C8B-B14F-4D97-AF65-F5344CB8AC3E}">
        <p14:creationId xmlns:p14="http://schemas.microsoft.com/office/powerpoint/2010/main" val="3343440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29</a:t>
            </a:fld>
            <a:endParaRPr lang="en-US" sz="3600" dirty="0">
              <a:solidFill>
                <a:schemeClr val="tx1"/>
              </a:solidFill>
            </a:endParaRPr>
          </a:p>
        </p:txBody>
      </p:sp>
      <p:sp>
        <p:nvSpPr>
          <p:cNvPr id="7" name="TextBox 6">
            <a:extLst>
              <a:ext uri="{FF2B5EF4-FFF2-40B4-BE49-F238E27FC236}">
                <a16:creationId xmlns:a16="http://schemas.microsoft.com/office/drawing/2014/main" id="{8F11DD87-BB94-AD43-8A3B-FE021E8B16DB}"/>
              </a:ext>
            </a:extLst>
          </p:cNvPr>
          <p:cNvSpPr txBox="1"/>
          <p:nvPr/>
        </p:nvSpPr>
        <p:spPr>
          <a:xfrm>
            <a:off x="2853020" y="6063962"/>
            <a:ext cx="5493620" cy="584775"/>
          </a:xfrm>
          <a:prstGeom prst="rect">
            <a:avLst/>
          </a:prstGeom>
          <a:noFill/>
        </p:spPr>
        <p:txBody>
          <a:bodyPr wrap="none" rtlCol="0">
            <a:spAutoFit/>
          </a:bodyPr>
          <a:lstStyle/>
          <a:p>
            <a:r>
              <a:rPr lang="en-US" sz="3200" dirty="0"/>
              <a:t>Excavations in Alexandria, Egypt</a:t>
            </a:r>
          </a:p>
        </p:txBody>
      </p:sp>
      <p:pic>
        <p:nvPicPr>
          <p:cNvPr id="5" name="Picture 4">
            <a:extLst>
              <a:ext uri="{FF2B5EF4-FFF2-40B4-BE49-F238E27FC236}">
                <a16:creationId xmlns:a16="http://schemas.microsoft.com/office/drawing/2014/main" id="{71357C93-B069-AA4F-9569-D337E0781562}"/>
              </a:ext>
            </a:extLst>
          </p:cNvPr>
          <p:cNvPicPr>
            <a:picLocks noChangeAspect="1"/>
          </p:cNvPicPr>
          <p:nvPr/>
        </p:nvPicPr>
        <p:blipFill>
          <a:blip r:embed="rId2"/>
          <a:stretch>
            <a:fillRect/>
          </a:stretch>
        </p:blipFill>
        <p:spPr>
          <a:xfrm>
            <a:off x="2853020" y="1463716"/>
            <a:ext cx="5987228" cy="4490421"/>
          </a:xfrm>
          <a:prstGeom prst="rect">
            <a:avLst/>
          </a:prstGeom>
        </p:spPr>
      </p:pic>
    </p:spTree>
    <p:extLst>
      <p:ext uri="{BB962C8B-B14F-4D97-AF65-F5344CB8AC3E}">
        <p14:creationId xmlns:p14="http://schemas.microsoft.com/office/powerpoint/2010/main" val="2378566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931320"/>
            <a:ext cx="10788316" cy="5917004"/>
          </a:xfrm>
          <a:prstGeom prst="rect">
            <a:avLst/>
          </a:prstGeom>
          <a:noFill/>
        </p:spPr>
        <p:txBody>
          <a:bodyPr wrap="square" rtlCol="0">
            <a:spAutoFit/>
          </a:bodyPr>
          <a:lstStyle/>
          <a:p>
            <a:pPr>
              <a:spcBef>
                <a:spcPts val="900"/>
              </a:spcBef>
              <a:spcAft>
                <a:spcPts val="900"/>
              </a:spcAft>
            </a:pP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Define some terms for this section: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Manuscripts - </a:t>
            </a:r>
            <a:r>
              <a:rPr lang="en-US"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 any handwritten copy of a portion of the text of the Bible.</a:t>
            </a:r>
          </a:p>
          <a:p>
            <a:endParaRPr lang="en-US" sz="3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Bef>
                <a:spcPts val="900"/>
              </a:spcBef>
              <a:spcAft>
                <a:spcPts val="900"/>
              </a:spcAft>
            </a:pPr>
            <a:r>
              <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Codex – </a:t>
            </a:r>
            <a:r>
              <a:rPr lang="en-US"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 a book constructed of a number of sheets of paper, vellum, papyrus, or similar materials, with hand-written contents.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600" dirty="0"/>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3</a:t>
            </a:fld>
            <a:endParaRPr lang="en-US" sz="3600" dirty="0">
              <a:solidFill>
                <a:schemeClr val="tx1"/>
              </a:solidFill>
            </a:endParaRPr>
          </a:p>
        </p:txBody>
      </p:sp>
    </p:spTree>
    <p:extLst>
      <p:ext uri="{BB962C8B-B14F-4D97-AF65-F5344CB8AC3E}">
        <p14:creationId xmlns:p14="http://schemas.microsoft.com/office/powerpoint/2010/main" val="879420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30</a:t>
            </a:fld>
            <a:endParaRPr lang="en-US" sz="3600" dirty="0">
              <a:solidFill>
                <a:schemeClr val="tx1"/>
              </a:solidFill>
            </a:endParaRPr>
          </a:p>
        </p:txBody>
      </p:sp>
      <p:sp>
        <p:nvSpPr>
          <p:cNvPr id="3" name="TextBox 2">
            <a:extLst>
              <a:ext uri="{FF2B5EF4-FFF2-40B4-BE49-F238E27FC236}">
                <a16:creationId xmlns:a16="http://schemas.microsoft.com/office/drawing/2014/main" id="{66E960E7-3553-864E-B4EF-F0F0EB3766BF}"/>
              </a:ext>
            </a:extLst>
          </p:cNvPr>
          <p:cNvSpPr txBox="1"/>
          <p:nvPr/>
        </p:nvSpPr>
        <p:spPr>
          <a:xfrm>
            <a:off x="528145" y="2169357"/>
            <a:ext cx="11663855" cy="923330"/>
          </a:xfrm>
          <a:prstGeom prst="rect">
            <a:avLst/>
          </a:prstGeom>
          <a:noFill/>
        </p:spPr>
        <p:txBody>
          <a:bodyPr wrap="square" rtlCol="0">
            <a:spAutoFit/>
          </a:bodyPr>
          <a:lstStyle/>
          <a:p>
            <a:pPr>
              <a:spcBef>
                <a:spcPts val="900"/>
              </a:spcBef>
              <a:spcAft>
                <a:spcPts val="900"/>
              </a:spcAft>
            </a:pPr>
            <a:r>
              <a:rPr lang="en-US" sz="5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NT Origin and Dissemination</a:t>
            </a:r>
            <a:endParaRPr lang="en-US" sz="2800" dirty="0"/>
          </a:p>
        </p:txBody>
      </p:sp>
      <p:pic>
        <p:nvPicPr>
          <p:cNvPr id="5" name="Picture 4">
            <a:extLst>
              <a:ext uri="{FF2B5EF4-FFF2-40B4-BE49-F238E27FC236}">
                <a16:creationId xmlns:a16="http://schemas.microsoft.com/office/drawing/2014/main" id="{D9D8C479-23BC-AE48-AB43-CE2956CCCDC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3725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31</a:t>
            </a:fld>
            <a:endParaRPr lang="en-US" sz="3600" dirty="0">
              <a:solidFill>
                <a:schemeClr val="tx1"/>
              </a:solidFill>
            </a:endParaRPr>
          </a:p>
        </p:txBody>
      </p:sp>
      <p:sp>
        <p:nvSpPr>
          <p:cNvPr id="5" name="Rectangle 4">
            <a:extLst>
              <a:ext uri="{FF2B5EF4-FFF2-40B4-BE49-F238E27FC236}">
                <a16:creationId xmlns:a16="http://schemas.microsoft.com/office/drawing/2014/main" id="{4C448D46-FC79-974A-8C3C-01B18E872AC5}"/>
              </a:ext>
            </a:extLst>
          </p:cNvPr>
          <p:cNvSpPr/>
          <p:nvPr/>
        </p:nvSpPr>
        <p:spPr>
          <a:xfrm>
            <a:off x="423041" y="1832035"/>
            <a:ext cx="11345917" cy="4524315"/>
          </a:xfrm>
          <a:prstGeom prst="rect">
            <a:avLst/>
          </a:prstGeom>
        </p:spPr>
        <p:txBody>
          <a:bodyPr wrap="squar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Alexandria – </a:t>
            </a:r>
            <a:r>
              <a:rPr lang="en-US" sz="3600" dirty="0">
                <a:latin typeface="Calibri" panose="020F0502020204030204" pitchFamily="34" charset="0"/>
                <a:ea typeface="Calibri" panose="020F0502020204030204" pitchFamily="34" charset="0"/>
                <a:cs typeface="Times New Roman" panose="02020603050405020304" pitchFamily="18" charset="0"/>
              </a:rPr>
              <a:t>One of the two competing “colleges” of thought.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600" dirty="0">
                <a:latin typeface="Calibri" panose="020F0502020204030204" pitchFamily="34" charset="0"/>
                <a:ea typeface="Calibri" panose="020F0502020204030204" pitchFamily="34" charset="0"/>
                <a:cs typeface="Times New Roman" panose="02020603050405020304" pitchFamily="18" charset="0"/>
              </a:rPr>
              <a:t>According to Jerome the Alexandrian school was founded by Mark the Apostle. The earliest recorded dean was supposedly </a:t>
            </a:r>
            <a:r>
              <a:rPr lang="en-US" sz="3600" dirty="0" err="1">
                <a:latin typeface="Calibri" panose="020F0502020204030204" pitchFamily="34" charset="0"/>
                <a:ea typeface="Calibri" panose="020F0502020204030204" pitchFamily="34" charset="0"/>
                <a:cs typeface="Times New Roman" panose="02020603050405020304" pitchFamily="18" charset="0"/>
              </a:rPr>
              <a:t>Athenagoras</a:t>
            </a:r>
            <a:r>
              <a:rPr lang="en-US" sz="3600" dirty="0">
                <a:latin typeface="Calibri" panose="020F0502020204030204" pitchFamily="34" charset="0"/>
                <a:ea typeface="Calibri" panose="020F0502020204030204" pitchFamily="34" charset="0"/>
                <a:cs typeface="Times New Roman" panose="02020603050405020304" pitchFamily="18" charset="0"/>
              </a:rPr>
              <a:t> (176 AD)</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600" dirty="0">
                <a:latin typeface="Calibri" panose="020F0502020204030204" pitchFamily="34" charset="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600" dirty="0">
                <a:latin typeface="Calibri" panose="020F0502020204030204" pitchFamily="34" charset="0"/>
                <a:ea typeface="Calibri" panose="020F0502020204030204" pitchFamily="34" charset="0"/>
                <a:cs typeface="Times New Roman" panose="02020603050405020304" pitchFamily="18" charset="0"/>
              </a:rPr>
              <a:t>The School at Alexandria held to an </a:t>
            </a:r>
            <a:r>
              <a:rPr lang="en-US" sz="3600" b="1" dirty="0">
                <a:latin typeface="Calibri" panose="020F0502020204030204" pitchFamily="34" charset="0"/>
                <a:ea typeface="Calibri" panose="020F0502020204030204" pitchFamily="34" charset="0"/>
                <a:cs typeface="Times New Roman" panose="02020603050405020304" pitchFamily="18" charset="0"/>
              </a:rPr>
              <a:t>allegorical interpretation</a:t>
            </a:r>
            <a:r>
              <a:rPr lang="en-US" sz="3600" dirty="0">
                <a:latin typeface="Calibri" panose="020F0502020204030204" pitchFamily="34" charset="0"/>
                <a:ea typeface="Calibri" panose="020F0502020204030204" pitchFamily="34" charset="0"/>
                <a:cs typeface="Times New Roman" panose="02020603050405020304" pitchFamily="18" charset="0"/>
              </a:rPr>
              <a:t> and was influenced by Gnosticism.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0141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32</a:t>
            </a:fld>
            <a:endParaRPr lang="en-US" sz="3600" dirty="0">
              <a:solidFill>
                <a:schemeClr val="tx1"/>
              </a:solidFill>
            </a:endParaRPr>
          </a:p>
        </p:txBody>
      </p:sp>
      <p:sp>
        <p:nvSpPr>
          <p:cNvPr id="3" name="Rectangle 2">
            <a:extLst>
              <a:ext uri="{FF2B5EF4-FFF2-40B4-BE49-F238E27FC236}">
                <a16:creationId xmlns:a16="http://schemas.microsoft.com/office/drawing/2014/main" id="{6CC3E027-8A78-9D4B-9CBA-88E52174AE77}"/>
              </a:ext>
            </a:extLst>
          </p:cNvPr>
          <p:cNvSpPr/>
          <p:nvPr/>
        </p:nvSpPr>
        <p:spPr>
          <a:xfrm>
            <a:off x="315967" y="1706820"/>
            <a:ext cx="11560066" cy="4832092"/>
          </a:xfrm>
          <a:prstGeom prst="rect">
            <a:avLst/>
          </a:prstGeom>
        </p:spPr>
        <p:txBody>
          <a:bodyPr wrap="square">
            <a:spAutoFit/>
          </a:bodyPr>
          <a:lstStyle/>
          <a:p>
            <a:r>
              <a:rPr lang="en-US" sz="4400" dirty="0">
                <a:latin typeface="Calibri" panose="020F0502020204030204" pitchFamily="34" charset="0"/>
                <a:ea typeface="Calibri" panose="020F0502020204030204" pitchFamily="34" charset="0"/>
                <a:cs typeface="Times New Roman" panose="02020603050405020304" pitchFamily="18" charset="0"/>
              </a:rPr>
              <a:t>Gnosticism was perhaps the most dangerous heresy that threatened the early church during the first three centuries. Influenced by such </a:t>
            </a:r>
            <a:r>
              <a:rPr lang="en-US" sz="4400" b="1" dirty="0">
                <a:latin typeface="Calibri" panose="020F0502020204030204" pitchFamily="34" charset="0"/>
                <a:ea typeface="Calibri" panose="020F0502020204030204" pitchFamily="34" charset="0"/>
                <a:cs typeface="Times New Roman" panose="02020603050405020304" pitchFamily="18" charset="0"/>
              </a:rPr>
              <a:t>philosophers</a:t>
            </a:r>
            <a:r>
              <a:rPr lang="en-US" sz="4400" dirty="0">
                <a:latin typeface="Calibri" panose="020F0502020204030204" pitchFamily="34" charset="0"/>
                <a:ea typeface="Calibri" panose="020F0502020204030204" pitchFamily="34" charset="0"/>
                <a:cs typeface="Times New Roman" panose="02020603050405020304" pitchFamily="18" charset="0"/>
              </a:rPr>
              <a:t> as Plato, Gnosticism is based on two false premises. First, it espouses a dualism regarding spirit and matter. Gnostics assert that matter is inherently evil and spirit is good.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8928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33</a:t>
            </a:fld>
            <a:endParaRPr lang="en-US" sz="3600" dirty="0">
              <a:solidFill>
                <a:schemeClr val="tx1"/>
              </a:solidFill>
            </a:endParaRPr>
          </a:p>
        </p:txBody>
      </p:sp>
      <p:sp>
        <p:nvSpPr>
          <p:cNvPr id="3" name="Rectangle 2">
            <a:extLst>
              <a:ext uri="{FF2B5EF4-FFF2-40B4-BE49-F238E27FC236}">
                <a16:creationId xmlns:a16="http://schemas.microsoft.com/office/drawing/2014/main" id="{6CC3E027-8A78-9D4B-9CBA-88E52174AE77}"/>
              </a:ext>
            </a:extLst>
          </p:cNvPr>
          <p:cNvSpPr/>
          <p:nvPr/>
        </p:nvSpPr>
        <p:spPr>
          <a:xfrm>
            <a:off x="315967" y="1706820"/>
            <a:ext cx="11560066" cy="4154984"/>
          </a:xfrm>
          <a:prstGeom prst="rect">
            <a:avLst/>
          </a:prstGeom>
        </p:spPr>
        <p:txBody>
          <a:bodyPr wrap="square">
            <a:spAutoFit/>
          </a:bodyPr>
          <a:lstStyle/>
          <a:p>
            <a:r>
              <a:rPr lang="en-US" sz="4400" dirty="0">
                <a:latin typeface="Calibri" panose="020F0502020204030204" pitchFamily="34" charset="0"/>
                <a:ea typeface="Calibri" panose="020F0502020204030204" pitchFamily="34" charset="0"/>
                <a:cs typeface="Times New Roman" panose="02020603050405020304" pitchFamily="18" charset="0"/>
              </a:rPr>
              <a:t>As a result of this presupposition, Gnostics believe anything done in the body, even the grossest sin, has no meaning because real life exists in the spirit realm only. Gnostics seem to have originated in Alexandria and coexisted with the early Christians until the 4th Century 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4051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34</a:t>
            </a:fld>
            <a:endParaRPr lang="en-US" sz="3600" dirty="0">
              <a:solidFill>
                <a:schemeClr val="tx1"/>
              </a:solidFill>
            </a:endParaRPr>
          </a:p>
        </p:txBody>
      </p:sp>
      <p:sp>
        <p:nvSpPr>
          <p:cNvPr id="5" name="Rectangle 4">
            <a:extLst>
              <a:ext uri="{FF2B5EF4-FFF2-40B4-BE49-F238E27FC236}">
                <a16:creationId xmlns:a16="http://schemas.microsoft.com/office/drawing/2014/main" id="{446E1F4F-C0DC-CC49-A660-0C320E37955B}"/>
              </a:ext>
            </a:extLst>
          </p:cNvPr>
          <p:cNvSpPr/>
          <p:nvPr/>
        </p:nvSpPr>
        <p:spPr>
          <a:xfrm>
            <a:off x="264072" y="1688124"/>
            <a:ext cx="10645666" cy="5016758"/>
          </a:xfrm>
          <a:prstGeom prst="rect">
            <a:avLst/>
          </a:prstGeom>
        </p:spPr>
        <p:txBody>
          <a:bodyPr wrap="square">
            <a:spAutoFit/>
          </a:bodyPr>
          <a:lstStyle/>
          <a:p>
            <a:r>
              <a:rPr lang="en-US" sz="4000" dirty="0">
                <a:latin typeface="Calibri" panose="020F0502020204030204" pitchFamily="34" charset="0"/>
                <a:ea typeface="Calibri" panose="020F0502020204030204" pitchFamily="34" charset="0"/>
                <a:cs typeface="Times New Roman" panose="02020603050405020304" pitchFamily="18" charset="0"/>
              </a:rPr>
              <a:t>The other problem with the school at Alexandria was a </a:t>
            </a:r>
            <a:r>
              <a:rPr lang="en-US" sz="4000" b="1" dirty="0">
                <a:latin typeface="Calibri" panose="020F0502020204030204" pitchFamily="34" charset="0"/>
                <a:ea typeface="Calibri" panose="020F0502020204030204" pitchFamily="34" charset="0"/>
                <a:cs typeface="Times New Roman" panose="02020603050405020304" pitchFamily="18" charset="0"/>
              </a:rPr>
              <a:t>purely allegorical interpretation method.</a:t>
            </a:r>
            <a:r>
              <a:rPr lang="en-US" sz="4000" dirty="0">
                <a:latin typeface="Calibri" panose="020F0502020204030204" pitchFamily="34" charset="0"/>
                <a:ea typeface="Calibri" panose="020F0502020204030204" pitchFamily="34" charset="0"/>
                <a:cs typeface="Times New Roman" panose="02020603050405020304" pitchFamily="18" charset="0"/>
              </a:rPr>
              <a:t> An Allegory is a figurative sentence or discourse, in which the principal subject is described by another subject resembling it in its properties and circumstances.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en-US" sz="4000" dirty="0">
                <a:latin typeface="Calibri" panose="020F0502020204030204" pitchFamily="34" charset="0"/>
                <a:ea typeface="Calibri" panose="020F0502020204030204" pitchFamily="34" charset="0"/>
                <a:cs typeface="Times New Roman" panose="02020603050405020304" pitchFamily="18" charset="0"/>
              </a:rPr>
              <a:t>Example is Pilgrims Progress (Read Pilgrims Progress)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5645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35</a:t>
            </a:fld>
            <a:endParaRPr lang="en-US" sz="3600" dirty="0">
              <a:solidFill>
                <a:schemeClr val="tx1"/>
              </a:solidFill>
            </a:endParaRPr>
          </a:p>
        </p:txBody>
      </p:sp>
      <p:sp>
        <p:nvSpPr>
          <p:cNvPr id="3" name="Rectangle 2">
            <a:extLst>
              <a:ext uri="{FF2B5EF4-FFF2-40B4-BE49-F238E27FC236}">
                <a16:creationId xmlns:a16="http://schemas.microsoft.com/office/drawing/2014/main" id="{37E63D63-01B4-144F-8B11-CD9E5B35DE26}"/>
              </a:ext>
            </a:extLst>
          </p:cNvPr>
          <p:cNvSpPr/>
          <p:nvPr/>
        </p:nvSpPr>
        <p:spPr>
          <a:xfrm>
            <a:off x="264071" y="1674673"/>
            <a:ext cx="11213225" cy="5016758"/>
          </a:xfrm>
          <a:prstGeom prst="rect">
            <a:avLst/>
          </a:prstGeom>
        </p:spPr>
        <p:txBody>
          <a:bodyPr wrap="square">
            <a:spAutoFit/>
          </a:bodyPr>
          <a:lstStyle/>
          <a:p>
            <a:r>
              <a:rPr lang="en-US" sz="4000" dirty="0">
                <a:latin typeface="Calibri" panose="020F0502020204030204" pitchFamily="34" charset="0"/>
                <a:ea typeface="Calibri" panose="020F0502020204030204" pitchFamily="34" charset="0"/>
                <a:cs typeface="Times New Roman" panose="02020603050405020304" pitchFamily="18" charset="0"/>
              </a:rPr>
              <a:t>In allegorical interpretation, the interpreter is left to really pull any meaning out of the text he so desires and thus destroy the literal sense. </a:t>
            </a:r>
            <a:r>
              <a:rPr lang="en-US" sz="4000" b="1" dirty="0">
                <a:latin typeface="Calibri" panose="020F0502020204030204" pitchFamily="34" charset="0"/>
                <a:ea typeface="Calibri" panose="020F0502020204030204" pitchFamily="34" charset="0"/>
                <a:cs typeface="Times New Roman" panose="02020603050405020304" pitchFamily="18" charset="0"/>
              </a:rPr>
              <a:t>This allegorical interpretation was an attempt to accommodate Greek philosophy alongside Biblical teaching</a:t>
            </a:r>
            <a:r>
              <a:rPr lang="en-US" sz="4000" dirty="0">
                <a:latin typeface="Calibri" panose="020F0502020204030204" pitchFamily="34" charset="0"/>
                <a:ea typeface="Calibri" panose="020F0502020204030204" pitchFamily="34" charset="0"/>
                <a:cs typeface="Times New Roman" panose="02020603050405020304" pitchFamily="18" charset="0"/>
              </a:rPr>
              <a:t>. Allegorical interpretation states that the literal words are not as important as the hidden meaning to be found.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809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36</a:t>
            </a:fld>
            <a:endParaRPr lang="en-US" sz="3600" dirty="0">
              <a:solidFill>
                <a:schemeClr val="tx1"/>
              </a:solidFill>
            </a:endParaRPr>
          </a:p>
        </p:txBody>
      </p:sp>
      <p:sp>
        <p:nvSpPr>
          <p:cNvPr id="5" name="Rectangle 4">
            <a:extLst>
              <a:ext uri="{FF2B5EF4-FFF2-40B4-BE49-F238E27FC236}">
                <a16:creationId xmlns:a16="http://schemas.microsoft.com/office/drawing/2014/main" id="{6124142A-7464-9F49-81AC-9249F3052566}"/>
              </a:ext>
            </a:extLst>
          </p:cNvPr>
          <p:cNvSpPr/>
          <p:nvPr/>
        </p:nvSpPr>
        <p:spPr>
          <a:xfrm>
            <a:off x="213491" y="1604702"/>
            <a:ext cx="11765018" cy="5016758"/>
          </a:xfrm>
          <a:prstGeom prst="rect">
            <a:avLst/>
          </a:prstGeom>
        </p:spPr>
        <p:txBody>
          <a:bodyPr wrap="square">
            <a:spAutoFit/>
          </a:bodyPr>
          <a:lstStyle/>
          <a:p>
            <a:r>
              <a:rPr lang="en-US" sz="4000" dirty="0">
                <a:latin typeface="Calibri" panose="020F0502020204030204" pitchFamily="34" charset="0"/>
                <a:ea typeface="Calibri" panose="020F0502020204030204" pitchFamily="34" charset="0"/>
                <a:cs typeface="Times New Roman" panose="02020603050405020304" pitchFamily="18" charset="0"/>
              </a:rPr>
              <a:t>One of the notable men that came from that school was Origen. Origen believed that the “Scriptures are of little use to those who understand them as they are written.” His teachings on the pre-existence of souls, the final reconciliation of all creatures, including perhaps even the devil (the </a:t>
            </a:r>
            <a:r>
              <a:rPr lang="en-US" sz="4000" dirty="0" err="1">
                <a:latin typeface="Calibri" panose="020F0502020204030204" pitchFamily="34" charset="0"/>
                <a:ea typeface="Calibri" panose="020F0502020204030204" pitchFamily="34" charset="0"/>
                <a:cs typeface="Times New Roman" panose="02020603050405020304" pitchFamily="18" charset="0"/>
              </a:rPr>
              <a:t>apokatastasis</a:t>
            </a:r>
            <a:r>
              <a:rPr lang="en-US" sz="4000" dirty="0">
                <a:latin typeface="Calibri" panose="020F0502020204030204" pitchFamily="34" charset="0"/>
                <a:ea typeface="Calibri" panose="020F0502020204030204" pitchFamily="34" charset="0"/>
                <a:cs typeface="Times New Roman" panose="02020603050405020304" pitchFamily="18" charset="0"/>
              </a:rPr>
              <a:t>), and his possible belief that God the Son was subordinate to God the Father, were rejected by Christian orthodoxy.</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9540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37</a:t>
            </a:fld>
            <a:endParaRPr lang="en-US" sz="3600" dirty="0">
              <a:solidFill>
                <a:schemeClr val="tx1"/>
              </a:solidFill>
            </a:endParaRPr>
          </a:p>
        </p:txBody>
      </p:sp>
      <p:sp>
        <p:nvSpPr>
          <p:cNvPr id="3" name="Rectangle 2">
            <a:extLst>
              <a:ext uri="{FF2B5EF4-FFF2-40B4-BE49-F238E27FC236}">
                <a16:creationId xmlns:a16="http://schemas.microsoft.com/office/drawing/2014/main" id="{C71E6EC7-6143-4943-A552-FBA55586C8F0}"/>
              </a:ext>
            </a:extLst>
          </p:cNvPr>
          <p:cNvSpPr/>
          <p:nvPr/>
        </p:nvSpPr>
        <p:spPr>
          <a:xfrm>
            <a:off x="264072" y="1663374"/>
            <a:ext cx="11355114" cy="5078313"/>
          </a:xfrm>
          <a:prstGeom prst="rect">
            <a:avLst/>
          </a:prstGeom>
        </p:spPr>
        <p:txBody>
          <a:bodyPr wrap="squar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Antioch</a:t>
            </a:r>
            <a:r>
              <a:rPr lang="en-US" sz="3600" dirty="0">
                <a:latin typeface="Calibri" panose="020F0502020204030204" pitchFamily="34" charset="0"/>
                <a:ea typeface="Calibri" panose="020F0502020204030204" pitchFamily="34" charset="0"/>
                <a:cs typeface="Times New Roman" panose="02020603050405020304" pitchFamily="18" charset="0"/>
              </a:rPr>
              <a:t> - One of the two competing “colleges” of thought.  The earliest mention of the school is around 170 AD. Those in Antioch held to a more literal and occasionally typological exegesis. This city also was in the region of the proliferation of manuscripts. Antioch would have had the closest ties to the early 1</a:t>
            </a:r>
            <a:r>
              <a:rPr lang="en-US" sz="3600" baseline="30000" dirty="0">
                <a:latin typeface="Calibri" panose="020F0502020204030204" pitchFamily="34" charset="0"/>
                <a:ea typeface="Calibri" panose="020F0502020204030204" pitchFamily="34" charset="0"/>
                <a:cs typeface="Times New Roman" panose="02020603050405020304" pitchFamily="18" charset="0"/>
              </a:rPr>
              <a:t>st</a:t>
            </a:r>
            <a:r>
              <a:rPr lang="en-US" sz="3600" dirty="0">
                <a:latin typeface="Calibri" panose="020F0502020204030204" pitchFamily="34" charset="0"/>
                <a:ea typeface="Calibri" panose="020F0502020204030204" pitchFamily="34" charset="0"/>
                <a:cs typeface="Times New Roman" panose="02020603050405020304" pitchFamily="18" charset="0"/>
              </a:rPr>
              <a:t> century church as it developed in the early 1</a:t>
            </a:r>
            <a:r>
              <a:rPr lang="en-US" sz="3600" baseline="30000" dirty="0">
                <a:latin typeface="Calibri" panose="020F0502020204030204" pitchFamily="34" charset="0"/>
                <a:ea typeface="Calibri" panose="020F0502020204030204" pitchFamily="34" charset="0"/>
                <a:cs typeface="Times New Roman" panose="02020603050405020304" pitchFamily="18" charset="0"/>
              </a:rPr>
              <a:t>st</a:t>
            </a:r>
            <a:r>
              <a:rPr lang="en-US" sz="3600" dirty="0">
                <a:latin typeface="Calibri" panose="020F0502020204030204" pitchFamily="34" charset="0"/>
                <a:ea typeface="Calibri" panose="020F0502020204030204" pitchFamily="34" charset="0"/>
                <a:cs typeface="Times New Roman" panose="02020603050405020304" pitchFamily="18" charset="0"/>
              </a:rPr>
              <a:t> century. Antioch is also the place where Christians were first called Christians. This city is the first place where missionaries were sent out from.</a:t>
            </a:r>
            <a:r>
              <a:rPr lang="en-US" sz="3600" dirty="0"/>
              <a:t> </a:t>
            </a:r>
          </a:p>
        </p:txBody>
      </p:sp>
    </p:spTree>
    <p:extLst>
      <p:ext uri="{BB962C8B-B14F-4D97-AF65-F5344CB8AC3E}">
        <p14:creationId xmlns:p14="http://schemas.microsoft.com/office/powerpoint/2010/main" val="463972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38</a:t>
            </a:fld>
            <a:endParaRPr lang="en-US" sz="3600" dirty="0">
              <a:solidFill>
                <a:schemeClr val="tx1"/>
              </a:solidFill>
            </a:endParaRPr>
          </a:p>
        </p:txBody>
      </p:sp>
      <p:sp>
        <p:nvSpPr>
          <p:cNvPr id="5" name="Rectangle 4">
            <a:extLst>
              <a:ext uri="{FF2B5EF4-FFF2-40B4-BE49-F238E27FC236}">
                <a16:creationId xmlns:a16="http://schemas.microsoft.com/office/drawing/2014/main" id="{3195E213-D6D7-6641-BA69-3719F5BE5475}"/>
              </a:ext>
            </a:extLst>
          </p:cNvPr>
          <p:cNvSpPr/>
          <p:nvPr/>
        </p:nvSpPr>
        <p:spPr>
          <a:xfrm>
            <a:off x="383627" y="1869812"/>
            <a:ext cx="11424745" cy="4401205"/>
          </a:xfrm>
          <a:prstGeom prst="rect">
            <a:avLst/>
          </a:prstGeom>
        </p:spPr>
        <p:txBody>
          <a:bodyPr wrap="square">
            <a:spAutoFit/>
          </a:bodyPr>
          <a:lstStyle/>
          <a:p>
            <a:r>
              <a:rPr lang="en-US" sz="4000" dirty="0">
                <a:latin typeface="Calibri" panose="020F0502020204030204" pitchFamily="34" charset="0"/>
                <a:ea typeface="Calibri" panose="020F0502020204030204" pitchFamily="34" charset="0"/>
                <a:cs typeface="Times New Roman" panose="02020603050405020304" pitchFamily="18" charset="0"/>
              </a:rPr>
              <a:t>“There is also a possibility that the church in this city translated the Greek text into the </a:t>
            </a:r>
            <a:r>
              <a:rPr lang="en-US" sz="4000" dirty="0" err="1">
                <a:latin typeface="Calibri" panose="020F0502020204030204" pitchFamily="34" charset="0"/>
                <a:ea typeface="Calibri" panose="020F0502020204030204" pitchFamily="34" charset="0"/>
                <a:cs typeface="Times New Roman" panose="02020603050405020304" pitchFamily="18" charset="0"/>
              </a:rPr>
              <a:t>Syriac</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dirty="0" err="1">
                <a:latin typeface="Calibri" panose="020F0502020204030204" pitchFamily="34" charset="0"/>
                <a:ea typeface="Calibri" panose="020F0502020204030204" pitchFamily="34" charset="0"/>
                <a:cs typeface="Times New Roman" panose="02020603050405020304" pitchFamily="18" charset="0"/>
              </a:rPr>
              <a:t>Peshitta</a:t>
            </a:r>
            <a:r>
              <a:rPr lang="en-US" sz="4000" dirty="0">
                <a:latin typeface="Calibri" panose="020F0502020204030204" pitchFamily="34" charset="0"/>
                <a:ea typeface="Calibri" panose="020F0502020204030204" pitchFamily="34" charset="0"/>
                <a:cs typeface="Times New Roman" panose="02020603050405020304" pitchFamily="18" charset="0"/>
              </a:rPr>
              <a:t> as well as the Old Latin </a:t>
            </a:r>
            <a:r>
              <a:rPr lang="en-US" sz="4000" dirty="0" err="1">
                <a:latin typeface="Calibri" panose="020F0502020204030204" pitchFamily="34" charset="0"/>
                <a:ea typeface="Calibri" panose="020F0502020204030204" pitchFamily="34" charset="0"/>
                <a:cs typeface="Times New Roman" panose="02020603050405020304" pitchFamily="18" charset="0"/>
              </a:rPr>
              <a:t>Itala</a:t>
            </a:r>
            <a:r>
              <a:rPr lang="en-US" sz="4000" dirty="0">
                <a:latin typeface="Calibri" panose="020F0502020204030204" pitchFamily="34" charset="0"/>
                <a:ea typeface="Calibri" panose="020F0502020204030204" pitchFamily="34" charset="0"/>
                <a:cs typeface="Times New Roman" panose="02020603050405020304" pitchFamily="18" charset="0"/>
              </a:rPr>
              <a:t>. These </a:t>
            </a:r>
            <a:r>
              <a:rPr lang="en-US" sz="4000" dirty="0" err="1">
                <a:latin typeface="Calibri" panose="020F0502020204030204" pitchFamily="34" charset="0"/>
                <a:ea typeface="Calibri" panose="020F0502020204030204" pitchFamily="34" charset="0"/>
                <a:cs typeface="Times New Roman" panose="02020603050405020304" pitchFamily="18" charset="0"/>
              </a:rPr>
              <a:t>Itala</a:t>
            </a:r>
            <a:r>
              <a:rPr lang="en-US" sz="4000" dirty="0">
                <a:latin typeface="Calibri" panose="020F0502020204030204" pitchFamily="34" charset="0"/>
                <a:ea typeface="Calibri" panose="020F0502020204030204" pitchFamily="34" charset="0"/>
                <a:cs typeface="Times New Roman" panose="02020603050405020304" pitchFamily="18" charset="0"/>
              </a:rPr>
              <a:t> Christians would later become known as the </a:t>
            </a:r>
            <a:r>
              <a:rPr lang="en-US" sz="4000" dirty="0" err="1">
                <a:latin typeface="Calibri" panose="020F0502020204030204" pitchFamily="34" charset="0"/>
                <a:ea typeface="Calibri" panose="020F0502020204030204" pitchFamily="34" charset="0"/>
                <a:cs typeface="Times New Roman" panose="02020603050405020304" pitchFamily="18" charset="0"/>
              </a:rPr>
              <a:t>Waldenses</a:t>
            </a:r>
            <a:r>
              <a:rPr lang="en-US" sz="4000" dirty="0">
                <a:latin typeface="Calibri" panose="020F0502020204030204" pitchFamily="34" charset="0"/>
                <a:ea typeface="Calibri" panose="020F0502020204030204" pitchFamily="34" charset="0"/>
                <a:cs typeface="Times New Roman" panose="02020603050405020304" pitchFamily="18" charset="0"/>
              </a:rPr>
              <a:t>. These Christians were recognized by Theodore </a:t>
            </a:r>
            <a:r>
              <a:rPr lang="en-US" sz="4000" dirty="0" err="1">
                <a:latin typeface="Calibri" panose="020F0502020204030204" pitchFamily="34" charset="0"/>
                <a:ea typeface="Calibri" panose="020F0502020204030204" pitchFamily="34" charset="0"/>
                <a:cs typeface="Times New Roman" panose="02020603050405020304" pitchFamily="18" charset="0"/>
              </a:rPr>
              <a:t>Beza</a:t>
            </a:r>
            <a:r>
              <a:rPr lang="en-US" sz="4000" dirty="0">
                <a:latin typeface="Calibri" panose="020F0502020204030204" pitchFamily="34" charset="0"/>
                <a:ea typeface="Calibri" panose="020F0502020204030204" pitchFamily="34" charset="0"/>
                <a:cs typeface="Times New Roman" panose="02020603050405020304" pitchFamily="18" charset="0"/>
              </a:rPr>
              <a:t> as the remainder of the most pure primitive Christians church. </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5474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39</a:t>
            </a:fld>
            <a:endParaRPr lang="en-US" sz="3600" dirty="0">
              <a:solidFill>
                <a:schemeClr val="tx1"/>
              </a:solidFill>
            </a:endParaRPr>
          </a:p>
        </p:txBody>
      </p:sp>
      <p:sp>
        <p:nvSpPr>
          <p:cNvPr id="3" name="Rectangle 2">
            <a:extLst>
              <a:ext uri="{FF2B5EF4-FFF2-40B4-BE49-F238E27FC236}">
                <a16:creationId xmlns:a16="http://schemas.microsoft.com/office/drawing/2014/main" id="{3C1B515A-CFF7-8E42-8E40-6835BFFAE1F0}"/>
              </a:ext>
            </a:extLst>
          </p:cNvPr>
          <p:cNvSpPr/>
          <p:nvPr/>
        </p:nvSpPr>
        <p:spPr>
          <a:xfrm>
            <a:off x="264072" y="1869812"/>
            <a:ext cx="11465473" cy="3970318"/>
          </a:xfrm>
          <a:prstGeom prst="rect">
            <a:avLst/>
          </a:prstGeom>
        </p:spPr>
        <p:txBody>
          <a:bodyPr wrap="square">
            <a:spAutoFit/>
          </a:bodyPr>
          <a:lstStyle/>
          <a:p>
            <a:r>
              <a:rPr lang="en-US" sz="3600" dirty="0">
                <a:latin typeface="Calibri" panose="020F0502020204030204" pitchFamily="34" charset="0"/>
                <a:ea typeface="Calibri" panose="020F0502020204030204" pitchFamily="34" charset="0"/>
                <a:cs typeface="Times New Roman" panose="02020603050405020304" pitchFamily="18" charset="0"/>
              </a:rPr>
              <a:t>Theodore </a:t>
            </a:r>
            <a:r>
              <a:rPr lang="en-US" sz="3600" dirty="0" err="1">
                <a:latin typeface="Calibri" panose="020F0502020204030204" pitchFamily="34" charset="0"/>
                <a:ea typeface="Calibri" panose="020F0502020204030204" pitchFamily="34" charset="0"/>
                <a:cs typeface="Times New Roman" panose="02020603050405020304" pitchFamily="18" charset="0"/>
              </a:rPr>
              <a:t>Beza</a:t>
            </a:r>
            <a:r>
              <a:rPr lang="en-US" sz="3600" dirty="0">
                <a:latin typeface="Calibri" panose="020F0502020204030204" pitchFamily="34" charset="0"/>
                <a:ea typeface="Calibri" panose="020F0502020204030204" pitchFamily="34" charset="0"/>
                <a:cs typeface="Times New Roman" panose="02020603050405020304" pitchFamily="18" charset="0"/>
              </a:rPr>
              <a:t> – Was the successor of John Calvin at Geneva. He also continued in the line of the Received Text editions. His 1598 Greek edition was also used heavily by the King James translators. </a:t>
            </a:r>
            <a:r>
              <a:rPr lang="en-US" sz="3600" dirty="0" err="1">
                <a:latin typeface="Calibri" panose="020F0502020204030204" pitchFamily="34" charset="0"/>
                <a:ea typeface="Calibri" panose="020F0502020204030204" pitchFamily="34" charset="0"/>
                <a:cs typeface="Times New Roman" panose="02020603050405020304" pitchFamily="18" charset="0"/>
              </a:rPr>
              <a:t>Beza</a:t>
            </a:r>
            <a:r>
              <a:rPr lang="en-US" sz="3600" dirty="0">
                <a:latin typeface="Calibri" panose="020F0502020204030204" pitchFamily="34" charset="0"/>
                <a:ea typeface="Calibri" panose="020F0502020204030204" pitchFamily="34" charset="0"/>
                <a:cs typeface="Times New Roman" panose="02020603050405020304" pitchFamily="18" charset="0"/>
              </a:rPr>
              <a:t> believed his manuscripts were influenced by Waldensian Christians – an early group of Christians, outside of Catholicism, dating back to 120 AD.”</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600" b="1" dirty="0">
                <a:latin typeface="Calibri" panose="020F0502020204030204" pitchFamily="34" charset="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8521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2132798"/>
            <a:ext cx="10788316" cy="3824124"/>
          </a:xfrm>
          <a:prstGeom prst="rect">
            <a:avLst/>
          </a:prstGeom>
          <a:noFill/>
        </p:spPr>
        <p:txBody>
          <a:bodyPr wrap="square" rtlCol="0">
            <a:spAutoFit/>
          </a:bodyPr>
          <a:lstStyle/>
          <a:p>
            <a:pPr>
              <a:spcBef>
                <a:spcPts val="900"/>
              </a:spcBef>
              <a:spcAft>
                <a:spcPts val="900"/>
              </a:spcAft>
            </a:pPr>
            <a:r>
              <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Codices we need to be concerned with: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900"/>
              </a:spcBef>
              <a:spcAft>
                <a:spcPts val="900"/>
              </a:spcAft>
            </a:pP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Sinaticus</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Codex </a:t>
            </a:r>
            <a:r>
              <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codex is an Alexandrian text-type manuscript written in the 4th century in uncial letters on parchment.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600" dirty="0"/>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4</a:t>
            </a:fld>
            <a:endParaRPr lang="en-US" sz="3600" dirty="0">
              <a:solidFill>
                <a:schemeClr val="tx1"/>
              </a:solidFill>
            </a:endParaRPr>
          </a:p>
        </p:txBody>
      </p:sp>
    </p:spTree>
    <p:extLst>
      <p:ext uri="{BB962C8B-B14F-4D97-AF65-F5344CB8AC3E}">
        <p14:creationId xmlns:p14="http://schemas.microsoft.com/office/powerpoint/2010/main" val="3489012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40</a:t>
            </a:fld>
            <a:endParaRPr lang="en-US" sz="3600" dirty="0">
              <a:solidFill>
                <a:schemeClr val="tx1"/>
              </a:solidFill>
            </a:endParaRPr>
          </a:p>
        </p:txBody>
      </p:sp>
      <p:sp>
        <p:nvSpPr>
          <p:cNvPr id="5" name="Rectangle 4">
            <a:extLst>
              <a:ext uri="{FF2B5EF4-FFF2-40B4-BE49-F238E27FC236}">
                <a16:creationId xmlns:a16="http://schemas.microsoft.com/office/drawing/2014/main" id="{8357076B-9332-1C46-819D-4CE257A5DAB0}"/>
              </a:ext>
            </a:extLst>
          </p:cNvPr>
          <p:cNvSpPr/>
          <p:nvPr/>
        </p:nvSpPr>
        <p:spPr>
          <a:xfrm>
            <a:off x="478220" y="1697035"/>
            <a:ext cx="10875580" cy="4462760"/>
          </a:xfrm>
          <a:prstGeom prst="rect">
            <a:avLst/>
          </a:prstGeom>
        </p:spPr>
        <p:txBody>
          <a:bodyPr wrap="squar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The question arises from these two “areas”, where are we likely to have pure manuscripts and where are we likely to run into altered manuscripts?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600" b="1" dirty="0">
                <a:latin typeface="Calibri" panose="020F0502020204030204" pitchFamily="34" charset="0"/>
                <a:ea typeface="Calibri" panose="020F0502020204030204" pitchFamily="34" charset="0"/>
                <a:cs typeface="Times New Roman" panose="02020603050405020304" pitchFamily="18" charset="0"/>
              </a:rPr>
              <a:t> </a:t>
            </a:r>
          </a:p>
          <a:p>
            <a:endParaRPr lang="en-US" sz="3600" b="1" dirty="0">
              <a:latin typeface="Calibri" panose="020F0502020204030204" pitchFamily="34" charset="0"/>
              <a:ea typeface="Calibri" panose="020F0502020204030204" pitchFamily="34" charset="0"/>
              <a:cs typeface="Times New Roman" panose="02020603050405020304" pitchFamily="18" charset="0"/>
            </a:endParaRPr>
          </a:p>
          <a:p>
            <a:endParaRPr lang="en-US" sz="3600" b="1" dirty="0">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Calibri" panose="020F0502020204030204" pitchFamily="34" charset="0"/>
              <a:ea typeface="Calibri" panose="020F0502020204030204" pitchFamily="34" charset="0"/>
              <a:cs typeface="Times New Roman" panose="02020603050405020304" pitchFamily="18" charset="0"/>
            </a:endParaRPr>
          </a:p>
          <a:p>
            <a:r>
              <a:rPr lang="en-US" sz="3600" b="1" dirty="0">
                <a:latin typeface="Calibri" panose="020F0502020204030204" pitchFamily="34" charset="0"/>
                <a:ea typeface="Calibri" panose="020F0502020204030204" pitchFamily="34" charset="0"/>
                <a:cs typeface="Times New Roman" panose="02020603050405020304" pitchFamily="18" charset="0"/>
              </a:rPr>
              <a:t>Reference Preservation/Translation Chart</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0EAE964-A50D-8246-A279-EFE280CB7B8F}"/>
              </a:ext>
            </a:extLst>
          </p:cNvPr>
          <p:cNvPicPr/>
          <p:nvPr/>
        </p:nvPicPr>
        <p:blipFill>
          <a:blip r:embed="rId2">
            <a:extLst>
              <a:ext uri="{28A0092B-C50C-407E-A947-70E740481C1C}">
                <a14:useLocalDpi xmlns:a14="http://schemas.microsoft.com/office/drawing/2010/main" val="0"/>
              </a:ext>
            </a:extLst>
          </a:blip>
          <a:stretch>
            <a:fillRect/>
          </a:stretch>
        </p:blipFill>
        <p:spPr>
          <a:xfrm>
            <a:off x="478220" y="3635099"/>
            <a:ext cx="2050939" cy="1266398"/>
          </a:xfrm>
          <a:prstGeom prst="rect">
            <a:avLst/>
          </a:prstGeom>
        </p:spPr>
      </p:pic>
    </p:spTree>
    <p:extLst>
      <p:ext uri="{BB962C8B-B14F-4D97-AF65-F5344CB8AC3E}">
        <p14:creationId xmlns:p14="http://schemas.microsoft.com/office/powerpoint/2010/main" val="21393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02C1-6D50-F644-A660-29C58267F28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6992282-85F4-0243-8B9B-79778B261D66}"/>
              </a:ext>
            </a:extLst>
          </p:cNvPr>
          <p:cNvSpPr>
            <a:spLocks noGrp="1"/>
          </p:cNvSpPr>
          <p:nvPr>
            <p:ph type="sldNum" sz="quarter" idx="12"/>
          </p:nvPr>
        </p:nvSpPr>
        <p:spPr/>
        <p:txBody>
          <a:bodyPr/>
          <a:lstStyle/>
          <a:p>
            <a:fld id="{BE5FDBE8-B341-5540-9D7F-D16BA7597644}" type="slidenum">
              <a:rPr lang="en-US" smtClean="0"/>
              <a:pPr/>
              <a:t>41</a:t>
            </a:fld>
            <a:endParaRPr lang="en-US" dirty="0"/>
          </a:p>
        </p:txBody>
      </p:sp>
    </p:spTree>
    <p:extLst>
      <p:ext uri="{BB962C8B-B14F-4D97-AF65-F5344CB8AC3E}">
        <p14:creationId xmlns:p14="http://schemas.microsoft.com/office/powerpoint/2010/main" val="2271571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42</a:t>
            </a:fld>
            <a:endParaRPr lang="en-US" sz="3600" dirty="0">
              <a:solidFill>
                <a:schemeClr val="tx1"/>
              </a:solidFill>
            </a:endParaRPr>
          </a:p>
        </p:txBody>
      </p:sp>
      <p:pic>
        <p:nvPicPr>
          <p:cNvPr id="6" name="Picture 5">
            <a:extLst>
              <a:ext uri="{FF2B5EF4-FFF2-40B4-BE49-F238E27FC236}">
                <a16:creationId xmlns:a16="http://schemas.microsoft.com/office/drawing/2014/main" id="{00EAE964-A50D-8246-A279-EFE280CB7B8F}"/>
              </a:ext>
            </a:extLst>
          </p:cNvPr>
          <p:cNvPicPr/>
          <p:nvPr/>
        </p:nvPicPr>
        <p:blipFill>
          <a:blip r:embed="rId2">
            <a:extLst>
              <a:ext uri="{28A0092B-C50C-407E-A947-70E740481C1C}">
                <a14:useLocalDpi xmlns:a14="http://schemas.microsoft.com/office/drawing/2010/main" val="0"/>
              </a:ext>
            </a:extLst>
          </a:blip>
          <a:stretch>
            <a:fillRect/>
          </a:stretch>
        </p:blipFill>
        <p:spPr>
          <a:xfrm>
            <a:off x="478220" y="3635099"/>
            <a:ext cx="2050939" cy="1266398"/>
          </a:xfrm>
          <a:prstGeom prst="rect">
            <a:avLst/>
          </a:prstGeom>
        </p:spPr>
      </p:pic>
      <p:sp>
        <p:nvSpPr>
          <p:cNvPr id="3" name="Rectangle 2">
            <a:extLst>
              <a:ext uri="{FF2B5EF4-FFF2-40B4-BE49-F238E27FC236}">
                <a16:creationId xmlns:a16="http://schemas.microsoft.com/office/drawing/2014/main" id="{402C2328-88A6-424A-9BBC-F2BACE847FFF}"/>
              </a:ext>
            </a:extLst>
          </p:cNvPr>
          <p:cNvSpPr/>
          <p:nvPr/>
        </p:nvSpPr>
        <p:spPr>
          <a:xfrm>
            <a:off x="793991" y="2383123"/>
            <a:ext cx="8931228" cy="707886"/>
          </a:xfrm>
          <a:prstGeom prst="rect">
            <a:avLst/>
          </a:prstGeom>
        </p:spPr>
        <p:txBody>
          <a:bodyPr wrap="none">
            <a:spAutoFit/>
          </a:bodyPr>
          <a:lstStyle/>
          <a:p>
            <a:pPr>
              <a:spcBef>
                <a:spcPts val="900"/>
              </a:spcBef>
              <a:spcAft>
                <a:spcPts val="900"/>
              </a:spcAft>
            </a:pPr>
            <a:r>
              <a:rPr lang="en-US" sz="4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Westcott and Hort’s ‘Oldest Manuscripts’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10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43</a:t>
            </a:fld>
            <a:endParaRPr lang="en-US" sz="3600" dirty="0">
              <a:solidFill>
                <a:schemeClr val="tx1"/>
              </a:solidFill>
            </a:endParaRPr>
          </a:p>
        </p:txBody>
      </p:sp>
      <p:pic>
        <p:nvPicPr>
          <p:cNvPr id="7" name="Picture 6">
            <a:extLst>
              <a:ext uri="{FF2B5EF4-FFF2-40B4-BE49-F238E27FC236}">
                <a16:creationId xmlns:a16="http://schemas.microsoft.com/office/drawing/2014/main" id="{FFDBF14D-35BD-1F46-A040-83E8ADA6B2D9}"/>
              </a:ext>
            </a:extLst>
          </p:cNvPr>
          <p:cNvPicPr>
            <a:picLocks noChangeAspect="1"/>
          </p:cNvPicPr>
          <p:nvPr/>
        </p:nvPicPr>
        <p:blipFill>
          <a:blip r:embed="rId2"/>
          <a:stretch>
            <a:fillRect/>
          </a:stretch>
        </p:blipFill>
        <p:spPr>
          <a:xfrm>
            <a:off x="6733453" y="1554502"/>
            <a:ext cx="3248747" cy="4430110"/>
          </a:xfrm>
          <a:prstGeom prst="rect">
            <a:avLst/>
          </a:prstGeom>
        </p:spPr>
      </p:pic>
      <p:pic>
        <p:nvPicPr>
          <p:cNvPr id="9" name="Picture 8">
            <a:extLst>
              <a:ext uri="{FF2B5EF4-FFF2-40B4-BE49-F238E27FC236}">
                <a16:creationId xmlns:a16="http://schemas.microsoft.com/office/drawing/2014/main" id="{77F6ECBD-FA92-D242-B411-4E51607928C3}"/>
              </a:ext>
            </a:extLst>
          </p:cNvPr>
          <p:cNvPicPr>
            <a:picLocks noChangeAspect="1"/>
          </p:cNvPicPr>
          <p:nvPr/>
        </p:nvPicPr>
        <p:blipFill>
          <a:blip r:embed="rId3"/>
          <a:stretch>
            <a:fillRect/>
          </a:stretch>
        </p:blipFill>
        <p:spPr>
          <a:xfrm>
            <a:off x="1486556" y="1568937"/>
            <a:ext cx="3148505" cy="4486620"/>
          </a:xfrm>
          <a:prstGeom prst="rect">
            <a:avLst/>
          </a:prstGeom>
        </p:spPr>
      </p:pic>
      <p:sp>
        <p:nvSpPr>
          <p:cNvPr id="10" name="TextBox 9">
            <a:extLst>
              <a:ext uri="{FF2B5EF4-FFF2-40B4-BE49-F238E27FC236}">
                <a16:creationId xmlns:a16="http://schemas.microsoft.com/office/drawing/2014/main" id="{6B5AD9DF-A9AA-B64C-96FF-D4FCB812FF36}"/>
              </a:ext>
            </a:extLst>
          </p:cNvPr>
          <p:cNvSpPr txBox="1"/>
          <p:nvPr/>
        </p:nvSpPr>
        <p:spPr>
          <a:xfrm>
            <a:off x="2105931" y="6190710"/>
            <a:ext cx="1555041" cy="584775"/>
          </a:xfrm>
          <a:prstGeom prst="rect">
            <a:avLst/>
          </a:prstGeom>
          <a:noFill/>
        </p:spPr>
        <p:txBody>
          <a:bodyPr wrap="none" rtlCol="0">
            <a:spAutoFit/>
          </a:bodyPr>
          <a:lstStyle/>
          <a:p>
            <a:r>
              <a:rPr lang="en-US" sz="3200" dirty="0" err="1"/>
              <a:t>Wescott</a:t>
            </a:r>
            <a:endParaRPr lang="en-US" sz="3200" dirty="0"/>
          </a:p>
        </p:txBody>
      </p:sp>
      <p:sp>
        <p:nvSpPr>
          <p:cNvPr id="11" name="TextBox 10">
            <a:extLst>
              <a:ext uri="{FF2B5EF4-FFF2-40B4-BE49-F238E27FC236}">
                <a16:creationId xmlns:a16="http://schemas.microsoft.com/office/drawing/2014/main" id="{C9ADC740-DEB9-114D-BF96-99EB45C6E144}"/>
              </a:ext>
            </a:extLst>
          </p:cNvPr>
          <p:cNvSpPr txBox="1"/>
          <p:nvPr/>
        </p:nvSpPr>
        <p:spPr>
          <a:xfrm>
            <a:off x="7888787" y="6072921"/>
            <a:ext cx="938077" cy="584775"/>
          </a:xfrm>
          <a:prstGeom prst="rect">
            <a:avLst/>
          </a:prstGeom>
          <a:noFill/>
        </p:spPr>
        <p:txBody>
          <a:bodyPr wrap="none" rtlCol="0">
            <a:spAutoFit/>
          </a:bodyPr>
          <a:lstStyle/>
          <a:p>
            <a:r>
              <a:rPr lang="en-US" sz="3200" dirty="0" err="1"/>
              <a:t>Hort</a:t>
            </a:r>
            <a:endParaRPr lang="en-US" sz="3200" dirty="0"/>
          </a:p>
        </p:txBody>
      </p:sp>
    </p:spTree>
    <p:extLst>
      <p:ext uri="{BB962C8B-B14F-4D97-AF65-F5344CB8AC3E}">
        <p14:creationId xmlns:p14="http://schemas.microsoft.com/office/powerpoint/2010/main" val="3785004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44</a:t>
            </a:fld>
            <a:endParaRPr lang="en-US" sz="3600" dirty="0">
              <a:solidFill>
                <a:schemeClr val="tx1"/>
              </a:solidFill>
            </a:endParaRPr>
          </a:p>
        </p:txBody>
      </p:sp>
      <p:sp>
        <p:nvSpPr>
          <p:cNvPr id="5" name="Rectangle 4">
            <a:extLst>
              <a:ext uri="{FF2B5EF4-FFF2-40B4-BE49-F238E27FC236}">
                <a16:creationId xmlns:a16="http://schemas.microsoft.com/office/drawing/2014/main" id="{3969C577-B3EE-944C-9BFF-6DEEF91FCCC1}"/>
              </a:ext>
            </a:extLst>
          </p:cNvPr>
          <p:cNvSpPr/>
          <p:nvPr/>
        </p:nvSpPr>
        <p:spPr>
          <a:xfrm>
            <a:off x="264072" y="1538736"/>
            <a:ext cx="11204028" cy="2862322"/>
          </a:xfrm>
          <a:prstGeom prst="rect">
            <a:avLst/>
          </a:prstGeom>
        </p:spPr>
        <p:txBody>
          <a:bodyPr wrap="squar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Brooke Foss Westcott - </a:t>
            </a:r>
            <a:r>
              <a:rPr lang="en-US" sz="3600" i="1" dirty="0">
                <a:latin typeface="Calibri" panose="020F0502020204030204" pitchFamily="34" charset="0"/>
                <a:ea typeface="Calibri" panose="020F0502020204030204" pitchFamily="34" charset="0"/>
                <a:cs typeface="Times New Roman" panose="02020603050405020304" pitchFamily="18" charset="0"/>
              </a:rPr>
              <a:t>(12 January 1825 – 27 July 1901) was a British bishop, biblical scholar and theologian, serving as Bishop of Durham from 1890 until his death. He is perhaps most known for co-editing The New Testament in the Original Greek in 1881.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02DF555-EBD6-4141-BC78-C9CC3D77BA0C}"/>
              </a:ext>
            </a:extLst>
          </p:cNvPr>
          <p:cNvSpPr/>
          <p:nvPr/>
        </p:nvSpPr>
        <p:spPr>
          <a:xfrm>
            <a:off x="264072" y="4401058"/>
            <a:ext cx="11638894" cy="2308324"/>
          </a:xfrm>
          <a:prstGeom prst="rect">
            <a:avLst/>
          </a:prstGeom>
        </p:spPr>
        <p:txBody>
          <a:bodyPr wrap="squar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Fenton John Anthony </a:t>
            </a:r>
            <a:r>
              <a:rPr lang="en-US" sz="3600" b="1" dirty="0" err="1">
                <a:latin typeface="Calibri" panose="020F0502020204030204" pitchFamily="34" charset="0"/>
                <a:ea typeface="Calibri" panose="020F0502020204030204" pitchFamily="34" charset="0"/>
                <a:cs typeface="Times New Roman" panose="02020603050405020304" pitchFamily="18" charset="0"/>
              </a:rPr>
              <a:t>Hort</a:t>
            </a:r>
            <a:r>
              <a:rPr lang="en-US" sz="3600" dirty="0">
                <a:latin typeface="Calibri" panose="020F0502020204030204" pitchFamily="34" charset="0"/>
                <a:ea typeface="Calibri" panose="020F0502020204030204" pitchFamily="34" charset="0"/>
                <a:cs typeface="Times New Roman" panose="02020603050405020304" pitchFamily="18" charset="0"/>
              </a:rPr>
              <a:t> - </a:t>
            </a:r>
            <a:r>
              <a:rPr lang="en-US" sz="3600" i="1" dirty="0">
                <a:latin typeface="Calibri" panose="020F0502020204030204" pitchFamily="34" charset="0"/>
                <a:ea typeface="Calibri" panose="020F0502020204030204" pitchFamily="34" charset="0"/>
                <a:cs typeface="Times New Roman" panose="02020603050405020304" pitchFamily="18" charset="0"/>
              </a:rPr>
              <a:t>(23 April 1828 – 30 November 1892) was an Irish-born theologian[1] and editor, with Brooke Foss Westcott of a critical edition of The New Testament in the Original Greek.</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4704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45</a:t>
            </a:fld>
            <a:endParaRPr lang="en-US" sz="3600" dirty="0">
              <a:solidFill>
                <a:schemeClr val="tx1"/>
              </a:solidFill>
            </a:endParaRPr>
          </a:p>
        </p:txBody>
      </p:sp>
      <p:sp>
        <p:nvSpPr>
          <p:cNvPr id="5" name="Rectangle 4">
            <a:extLst>
              <a:ext uri="{FF2B5EF4-FFF2-40B4-BE49-F238E27FC236}">
                <a16:creationId xmlns:a16="http://schemas.microsoft.com/office/drawing/2014/main" id="{3969C577-B3EE-944C-9BFF-6DEEF91FCCC1}"/>
              </a:ext>
            </a:extLst>
          </p:cNvPr>
          <p:cNvSpPr/>
          <p:nvPr/>
        </p:nvSpPr>
        <p:spPr>
          <a:xfrm>
            <a:off x="264072" y="1538736"/>
            <a:ext cx="11204028" cy="2862322"/>
          </a:xfrm>
          <a:prstGeom prst="rect">
            <a:avLst/>
          </a:prstGeom>
        </p:spPr>
        <p:txBody>
          <a:bodyPr wrap="squar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Brooke Foss Westcott - </a:t>
            </a:r>
            <a:r>
              <a:rPr lang="en-US" sz="3600" i="1" dirty="0">
                <a:latin typeface="Calibri" panose="020F0502020204030204" pitchFamily="34" charset="0"/>
                <a:ea typeface="Calibri" panose="020F0502020204030204" pitchFamily="34" charset="0"/>
                <a:cs typeface="Times New Roman" panose="02020603050405020304" pitchFamily="18" charset="0"/>
              </a:rPr>
              <a:t>(12 January 1825 – 27 July 1901) was a British bishop, biblical scholar and theologian, serving as Bishop of Durham from 1890 until his death. He is perhaps most known for co-editing The New Testament in the Original Greek in 1881.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02DF555-EBD6-4141-BC78-C9CC3D77BA0C}"/>
              </a:ext>
            </a:extLst>
          </p:cNvPr>
          <p:cNvSpPr/>
          <p:nvPr/>
        </p:nvSpPr>
        <p:spPr>
          <a:xfrm>
            <a:off x="264072" y="4401058"/>
            <a:ext cx="11638894" cy="2308324"/>
          </a:xfrm>
          <a:prstGeom prst="rect">
            <a:avLst/>
          </a:prstGeom>
        </p:spPr>
        <p:txBody>
          <a:bodyPr wrap="squar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Fenton John Anthony </a:t>
            </a:r>
            <a:r>
              <a:rPr lang="en-US" sz="3600" b="1" dirty="0" err="1">
                <a:latin typeface="Calibri" panose="020F0502020204030204" pitchFamily="34" charset="0"/>
                <a:ea typeface="Calibri" panose="020F0502020204030204" pitchFamily="34" charset="0"/>
                <a:cs typeface="Times New Roman" panose="02020603050405020304" pitchFamily="18" charset="0"/>
              </a:rPr>
              <a:t>Hort</a:t>
            </a:r>
            <a:r>
              <a:rPr lang="en-US" sz="3600" dirty="0">
                <a:latin typeface="Calibri" panose="020F0502020204030204" pitchFamily="34" charset="0"/>
                <a:ea typeface="Calibri" panose="020F0502020204030204" pitchFamily="34" charset="0"/>
                <a:cs typeface="Times New Roman" panose="02020603050405020304" pitchFamily="18" charset="0"/>
              </a:rPr>
              <a:t> - </a:t>
            </a:r>
            <a:r>
              <a:rPr lang="en-US" sz="3600" i="1" dirty="0">
                <a:latin typeface="Calibri" panose="020F0502020204030204" pitchFamily="34" charset="0"/>
                <a:ea typeface="Calibri" panose="020F0502020204030204" pitchFamily="34" charset="0"/>
                <a:cs typeface="Times New Roman" panose="02020603050405020304" pitchFamily="18" charset="0"/>
              </a:rPr>
              <a:t>(23 April 1828 – 30 November 1892) was an Irish-born theologian[1] and editor, with Brooke Foss Westcott of a critical edition of The New Testament in the Original Greek.</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5819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46</a:t>
            </a:fld>
            <a:endParaRPr lang="en-US" sz="3600" dirty="0">
              <a:solidFill>
                <a:schemeClr val="tx1"/>
              </a:solidFill>
            </a:endParaRPr>
          </a:p>
        </p:txBody>
      </p:sp>
      <p:sp>
        <p:nvSpPr>
          <p:cNvPr id="3" name="Rectangle 2">
            <a:extLst>
              <a:ext uri="{FF2B5EF4-FFF2-40B4-BE49-F238E27FC236}">
                <a16:creationId xmlns:a16="http://schemas.microsoft.com/office/drawing/2014/main" id="{30FB4FE4-A41A-E442-90EE-9CD5F80FC46F}"/>
              </a:ext>
            </a:extLst>
          </p:cNvPr>
          <p:cNvSpPr/>
          <p:nvPr/>
        </p:nvSpPr>
        <p:spPr>
          <a:xfrm>
            <a:off x="264072" y="1997839"/>
            <a:ext cx="11638894" cy="4154984"/>
          </a:xfrm>
          <a:prstGeom prst="rect">
            <a:avLst/>
          </a:prstGeom>
        </p:spPr>
        <p:txBody>
          <a:bodyPr wrap="square">
            <a:spAutoFit/>
          </a:bodyPr>
          <a:lstStyle/>
          <a:p>
            <a:r>
              <a:rPr lang="en-US" sz="4400" dirty="0">
                <a:latin typeface="Calibri" panose="020F0502020204030204" pitchFamily="34" charset="0"/>
                <a:ea typeface="Calibri" panose="020F0502020204030204" pitchFamily="34" charset="0"/>
                <a:cs typeface="Times New Roman" panose="02020603050405020304" pitchFamily="18" charset="0"/>
              </a:rPr>
              <a:t>These two men used </a:t>
            </a:r>
            <a:r>
              <a:rPr lang="en-US" sz="4400" b="1" dirty="0">
                <a:latin typeface="Calibri" panose="020F0502020204030204" pitchFamily="34" charset="0"/>
                <a:ea typeface="Calibri" panose="020F0502020204030204" pitchFamily="34" charset="0"/>
                <a:cs typeface="Times New Roman" panose="02020603050405020304" pitchFamily="18" charset="0"/>
              </a:rPr>
              <a:t>45 out of 5,255 manuscripts</a:t>
            </a:r>
            <a:r>
              <a:rPr lang="en-US" sz="4400" dirty="0">
                <a:latin typeface="Calibri" panose="020F0502020204030204" pitchFamily="34" charset="0"/>
                <a:ea typeface="Calibri" panose="020F0502020204030204" pitchFamily="34" charset="0"/>
                <a:cs typeface="Times New Roman" panose="02020603050405020304" pitchFamily="18" charset="0"/>
              </a:rPr>
              <a:t> to come up with a ‘new Greek text’ and predominately used two particular manuscripts the </a:t>
            </a:r>
            <a:r>
              <a:rPr lang="en-US" sz="4400" b="1" i="1" dirty="0">
                <a:latin typeface="Calibri" panose="020F0502020204030204" pitchFamily="34" charset="0"/>
                <a:ea typeface="Calibri" panose="020F0502020204030204" pitchFamily="34" charset="0"/>
                <a:cs typeface="Times New Roman" panose="02020603050405020304" pitchFamily="18" charset="0"/>
              </a:rPr>
              <a:t>Vanticanus</a:t>
            </a:r>
            <a:r>
              <a:rPr lang="en-US" sz="4400" i="1" dirty="0">
                <a:latin typeface="Calibri" panose="020F0502020204030204" pitchFamily="34" charset="0"/>
                <a:ea typeface="Calibri" panose="020F0502020204030204" pitchFamily="34" charset="0"/>
                <a:cs typeface="Times New Roman" panose="02020603050405020304" pitchFamily="18" charset="0"/>
              </a:rPr>
              <a:t> </a:t>
            </a:r>
            <a:r>
              <a:rPr lang="en-US" sz="4400" dirty="0">
                <a:latin typeface="Calibri" panose="020F0502020204030204" pitchFamily="34" charset="0"/>
                <a:ea typeface="Calibri" panose="020F0502020204030204" pitchFamily="34" charset="0"/>
                <a:cs typeface="Times New Roman" panose="02020603050405020304" pitchFamily="18" charset="0"/>
              </a:rPr>
              <a:t>[more so than the Sinaiticus] and the </a:t>
            </a:r>
            <a:r>
              <a:rPr lang="en-US" sz="4400" b="1" i="1" dirty="0">
                <a:latin typeface="Calibri" panose="020F0502020204030204" pitchFamily="34" charset="0"/>
                <a:ea typeface="Calibri" panose="020F0502020204030204" pitchFamily="34" charset="0"/>
                <a:cs typeface="Times New Roman" panose="02020603050405020304" pitchFamily="18" charset="0"/>
              </a:rPr>
              <a:t>Sinaiticus.</a:t>
            </a:r>
            <a:r>
              <a:rPr lang="en-US" sz="4400" i="1" dirty="0">
                <a:latin typeface="Calibri" panose="020F0502020204030204" pitchFamily="34" charset="0"/>
                <a:ea typeface="Calibri" panose="020F0502020204030204" pitchFamily="34" charset="0"/>
                <a:cs typeface="Times New Roman" panose="02020603050405020304" pitchFamily="18" charset="0"/>
              </a:rPr>
              <a:t> </a:t>
            </a:r>
            <a:r>
              <a:rPr lang="en-US" sz="4400" dirty="0">
                <a:latin typeface="Calibri" panose="020F0502020204030204" pitchFamily="34" charset="0"/>
                <a:ea typeface="Calibri" panose="020F0502020204030204" pitchFamily="34" charset="0"/>
                <a:cs typeface="Times New Roman" panose="02020603050405020304" pitchFamily="18" charset="0"/>
              </a:rPr>
              <a:t>These two manuscripts disagree in 5,604 places with each other.</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7951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47</a:t>
            </a:fld>
            <a:endParaRPr lang="en-US" sz="3600" dirty="0">
              <a:solidFill>
                <a:schemeClr val="tx1"/>
              </a:solidFill>
            </a:endParaRPr>
          </a:p>
        </p:txBody>
      </p:sp>
      <p:sp>
        <p:nvSpPr>
          <p:cNvPr id="5" name="Rectangle 4">
            <a:extLst>
              <a:ext uri="{FF2B5EF4-FFF2-40B4-BE49-F238E27FC236}">
                <a16:creationId xmlns:a16="http://schemas.microsoft.com/office/drawing/2014/main" id="{565AF9FC-B1CC-C44B-AC41-17F3B841BCEF}"/>
              </a:ext>
            </a:extLst>
          </p:cNvPr>
          <p:cNvSpPr/>
          <p:nvPr/>
        </p:nvSpPr>
        <p:spPr>
          <a:xfrm>
            <a:off x="264071" y="1643841"/>
            <a:ext cx="11670425" cy="5016758"/>
          </a:xfrm>
          <a:prstGeom prst="rect">
            <a:avLst/>
          </a:prstGeom>
        </p:spPr>
        <p:txBody>
          <a:bodyPr wrap="square">
            <a:spAutoFit/>
          </a:bodyPr>
          <a:lstStyle/>
          <a:p>
            <a:r>
              <a:rPr lang="en-US" sz="4000" dirty="0">
                <a:latin typeface="Calibri" panose="020F0502020204030204" pitchFamily="34" charset="0"/>
                <a:ea typeface="Calibri" panose="020F0502020204030204" pitchFamily="34" charset="0"/>
                <a:cs typeface="Times New Roman" panose="02020603050405020304" pitchFamily="18" charset="0"/>
              </a:rPr>
              <a:t>The other ‘Oldest Manuscript’ was found by </a:t>
            </a:r>
            <a:r>
              <a:rPr lang="en-US" sz="4000" b="1" i="1" dirty="0" err="1">
                <a:latin typeface="Calibri" panose="020F0502020204030204" pitchFamily="34" charset="0"/>
                <a:ea typeface="Calibri" panose="020F0502020204030204" pitchFamily="34" charset="0"/>
                <a:cs typeface="Times New Roman" panose="02020603050405020304" pitchFamily="18" charset="0"/>
              </a:rPr>
              <a:t>Constatin</a:t>
            </a:r>
            <a:r>
              <a:rPr lang="en-US" sz="4000" b="1" i="1" dirty="0">
                <a:latin typeface="Calibri" panose="020F0502020204030204" pitchFamily="34" charset="0"/>
                <a:ea typeface="Calibri" panose="020F0502020204030204" pitchFamily="34" charset="0"/>
                <a:cs typeface="Times New Roman" panose="02020603050405020304" pitchFamily="18" charset="0"/>
              </a:rPr>
              <a:t> Von </a:t>
            </a:r>
            <a:r>
              <a:rPr lang="en-US" sz="4000" b="1" i="1" dirty="0" err="1">
                <a:latin typeface="Calibri" panose="020F0502020204030204" pitchFamily="34" charset="0"/>
                <a:ea typeface="Calibri" panose="020F0502020204030204" pitchFamily="34" charset="0"/>
                <a:cs typeface="Times New Roman" panose="02020603050405020304" pitchFamily="18" charset="0"/>
              </a:rPr>
              <a:t>Tischendorf</a:t>
            </a:r>
            <a:r>
              <a:rPr lang="en-US" sz="4000" dirty="0">
                <a:latin typeface="Calibri" panose="020F0502020204030204" pitchFamily="34" charset="0"/>
                <a:ea typeface="Calibri" panose="020F0502020204030204" pitchFamily="34" charset="0"/>
                <a:cs typeface="Times New Roman" panose="02020603050405020304" pitchFamily="18" charset="0"/>
              </a:rPr>
              <a:t>, “a man who had given his life to “restore” the text of the early church.” In his words after no satisfaction in his quest, “but we have at last hit upon a better plan even than this, which is to set aside the </a:t>
            </a:r>
            <a:r>
              <a:rPr lang="en-US" sz="4000" dirty="0" err="1">
                <a:latin typeface="Calibri" panose="020F0502020204030204" pitchFamily="34" charset="0"/>
                <a:ea typeface="Calibri" panose="020F0502020204030204" pitchFamily="34" charset="0"/>
                <a:cs typeface="Times New Roman" panose="02020603050405020304" pitchFamily="18" charset="0"/>
              </a:rPr>
              <a:t>Textus</a:t>
            </a:r>
            <a:r>
              <a:rPr lang="en-US" sz="4000" dirty="0">
                <a:latin typeface="Calibri" panose="020F0502020204030204" pitchFamily="34" charset="0"/>
                <a:ea typeface="Calibri" panose="020F0502020204030204" pitchFamily="34" charset="0"/>
                <a:cs typeface="Times New Roman" panose="02020603050405020304" pitchFamily="18" charset="0"/>
              </a:rPr>
              <a:t> </a:t>
            </a:r>
            <a:r>
              <a:rPr lang="en-US" sz="4000" dirty="0" err="1">
                <a:latin typeface="Calibri" panose="020F0502020204030204" pitchFamily="34" charset="0"/>
                <a:ea typeface="Calibri" panose="020F0502020204030204" pitchFamily="34" charset="0"/>
                <a:cs typeface="Times New Roman" panose="02020603050405020304" pitchFamily="18" charset="0"/>
              </a:rPr>
              <a:t>Receptus</a:t>
            </a:r>
            <a:r>
              <a:rPr lang="en-US" sz="4000" dirty="0">
                <a:latin typeface="Calibri" panose="020F0502020204030204" pitchFamily="34" charset="0"/>
                <a:ea typeface="Calibri" panose="020F0502020204030204" pitchFamily="34" charset="0"/>
                <a:cs typeface="Times New Roman" panose="02020603050405020304" pitchFamily="18" charset="0"/>
              </a:rPr>
              <a:t> altogether, and to construct a fresh text, derived immediately from the most ancient sources.”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17916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48</a:t>
            </a:fld>
            <a:endParaRPr lang="en-US" sz="3600" dirty="0">
              <a:solidFill>
                <a:schemeClr val="tx1"/>
              </a:solidFill>
            </a:endParaRPr>
          </a:p>
        </p:txBody>
      </p:sp>
      <p:sp>
        <p:nvSpPr>
          <p:cNvPr id="3" name="Rectangle 2">
            <a:extLst>
              <a:ext uri="{FF2B5EF4-FFF2-40B4-BE49-F238E27FC236}">
                <a16:creationId xmlns:a16="http://schemas.microsoft.com/office/drawing/2014/main" id="{B53F1F5D-5488-BA48-ABC8-397F3F282AAA}"/>
              </a:ext>
            </a:extLst>
          </p:cNvPr>
          <p:cNvSpPr/>
          <p:nvPr/>
        </p:nvSpPr>
        <p:spPr>
          <a:xfrm>
            <a:off x="264072" y="1573925"/>
            <a:ext cx="11686190" cy="5078313"/>
          </a:xfrm>
          <a:prstGeom prst="rect">
            <a:avLst/>
          </a:prstGeom>
        </p:spPr>
        <p:txBody>
          <a:bodyPr wrap="square">
            <a:spAutoFit/>
          </a:bodyPr>
          <a:lstStyle/>
          <a:p>
            <a:r>
              <a:rPr lang="en-US" sz="3600" dirty="0">
                <a:latin typeface="Calibri" panose="020F0502020204030204" pitchFamily="34" charset="0"/>
                <a:ea typeface="Calibri" panose="020F0502020204030204" pitchFamily="34" charset="0"/>
                <a:cs typeface="Times New Roman" panose="02020603050405020304" pitchFamily="18" charset="0"/>
              </a:rPr>
              <a:t>“With this “faith” in restoring God’s Word, he searched near and far for ancient manuscripts. In 1844, at St. </a:t>
            </a:r>
            <a:r>
              <a:rPr lang="en-US" sz="3600" dirty="0" err="1">
                <a:latin typeface="Calibri" panose="020F0502020204030204" pitchFamily="34" charset="0"/>
                <a:ea typeface="Calibri" panose="020F0502020204030204" pitchFamily="34" charset="0"/>
                <a:cs typeface="Times New Roman" panose="02020603050405020304" pitchFamily="18" charset="0"/>
              </a:rPr>
              <a:t>Catherines</a:t>
            </a:r>
            <a:r>
              <a:rPr lang="en-US" sz="3600" dirty="0">
                <a:latin typeface="Calibri" panose="020F0502020204030204" pitchFamily="34" charset="0"/>
                <a:ea typeface="Calibri" panose="020F0502020204030204" pitchFamily="34" charset="0"/>
                <a:cs typeface="Times New Roman" panose="02020603050405020304" pitchFamily="18" charset="0"/>
              </a:rPr>
              <a:t>’ </a:t>
            </a:r>
            <a:r>
              <a:rPr lang="en-US" sz="3600" dirty="0" err="1">
                <a:latin typeface="Calibri" panose="020F0502020204030204" pitchFamily="34" charset="0"/>
                <a:ea typeface="Calibri" panose="020F0502020204030204" pitchFamily="34" charset="0"/>
                <a:cs typeface="Times New Roman" panose="02020603050405020304" pitchFamily="18" charset="0"/>
              </a:rPr>
              <a:t>Monsatery</a:t>
            </a:r>
            <a:r>
              <a:rPr lang="en-US" sz="3600" dirty="0">
                <a:latin typeface="Calibri" panose="020F0502020204030204" pitchFamily="34" charset="0"/>
                <a:ea typeface="Calibri" panose="020F0502020204030204" pitchFamily="34" charset="0"/>
                <a:cs typeface="Times New Roman" panose="02020603050405020304" pitchFamily="18" charset="0"/>
              </a:rPr>
              <a:t> at Mount Sinai, he found what would be known as the </a:t>
            </a:r>
            <a:r>
              <a:rPr lang="en-US" sz="3600" b="1" dirty="0" err="1">
                <a:latin typeface="Calibri" panose="020F0502020204030204" pitchFamily="34" charset="0"/>
                <a:ea typeface="Calibri" panose="020F0502020204030204" pitchFamily="34" charset="0"/>
                <a:cs typeface="Times New Roman" panose="02020603050405020304" pitchFamily="18" charset="0"/>
              </a:rPr>
              <a:t>Sinaticus</a:t>
            </a:r>
            <a:r>
              <a:rPr lang="en-US" sz="3600" dirty="0">
                <a:latin typeface="Calibri" panose="020F0502020204030204" pitchFamily="34" charset="0"/>
                <a:ea typeface="Calibri" panose="020F0502020204030204" pitchFamily="34" charset="0"/>
                <a:cs typeface="Times New Roman" panose="02020603050405020304" pitchFamily="18" charset="0"/>
              </a:rPr>
              <a:t>. The librarian told him the pages were consigned to the fire as rubbish. To say it another way, this </a:t>
            </a:r>
            <a:r>
              <a:rPr lang="en-US" sz="3600" i="1" dirty="0">
                <a:latin typeface="Calibri" panose="020F0502020204030204" pitchFamily="34" charset="0"/>
                <a:ea typeface="Calibri" panose="020F0502020204030204" pitchFamily="34" charset="0"/>
                <a:cs typeface="Times New Roman" panose="02020603050405020304" pitchFamily="18" charset="0"/>
              </a:rPr>
              <a:t>Greek</a:t>
            </a:r>
            <a:r>
              <a:rPr lang="en-US" sz="3600" dirty="0">
                <a:latin typeface="Calibri" panose="020F0502020204030204" pitchFamily="34" charset="0"/>
                <a:ea typeface="Calibri" panose="020F0502020204030204" pitchFamily="34" charset="0"/>
                <a:cs typeface="Times New Roman" panose="02020603050405020304" pitchFamily="18" charset="0"/>
              </a:rPr>
              <a:t> Orthodox monastery saw no value in the </a:t>
            </a:r>
            <a:r>
              <a:rPr lang="en-US" sz="3600" i="1" dirty="0">
                <a:latin typeface="Calibri" panose="020F0502020204030204" pitchFamily="34" charset="0"/>
                <a:ea typeface="Calibri" panose="020F0502020204030204" pitchFamily="34" charset="0"/>
                <a:cs typeface="Times New Roman" panose="02020603050405020304" pitchFamily="18" charset="0"/>
              </a:rPr>
              <a:t>Greek</a:t>
            </a:r>
            <a:r>
              <a:rPr lang="en-US" sz="3600" dirty="0">
                <a:latin typeface="Calibri" panose="020F0502020204030204" pitchFamily="34" charset="0"/>
                <a:ea typeface="Calibri" panose="020F0502020204030204" pitchFamily="34" charset="0"/>
                <a:cs typeface="Times New Roman" panose="02020603050405020304" pitchFamily="18" charset="0"/>
              </a:rPr>
              <a:t> </a:t>
            </a:r>
            <a:r>
              <a:rPr lang="en-US" sz="3600" dirty="0" err="1">
                <a:latin typeface="Calibri" panose="020F0502020204030204" pitchFamily="34" charset="0"/>
                <a:ea typeface="Calibri" panose="020F0502020204030204" pitchFamily="34" charset="0"/>
                <a:cs typeface="Times New Roman" panose="02020603050405020304" pitchFamily="18" charset="0"/>
              </a:rPr>
              <a:t>monuscripts</a:t>
            </a:r>
            <a:r>
              <a:rPr lang="en-US" sz="3600" dirty="0">
                <a:latin typeface="Calibri" panose="020F0502020204030204" pitchFamily="34" charset="0"/>
                <a:ea typeface="Calibri" panose="020F0502020204030204" pitchFamily="34" charset="0"/>
                <a:cs typeface="Times New Roman" panose="02020603050405020304" pitchFamily="18" charset="0"/>
              </a:rPr>
              <a:t> that </a:t>
            </a:r>
            <a:r>
              <a:rPr lang="en-US" sz="3600" dirty="0" err="1">
                <a:latin typeface="Calibri" panose="020F0502020204030204" pitchFamily="34" charset="0"/>
                <a:ea typeface="Calibri" panose="020F0502020204030204" pitchFamily="34" charset="0"/>
                <a:cs typeface="Times New Roman" panose="02020603050405020304" pitchFamily="18" charset="0"/>
              </a:rPr>
              <a:t>Tischendorf</a:t>
            </a:r>
            <a:r>
              <a:rPr lang="en-US" sz="3600" dirty="0">
                <a:latin typeface="Calibri" panose="020F0502020204030204" pitchFamily="34" charset="0"/>
                <a:ea typeface="Calibri" panose="020F0502020204030204" pitchFamily="34" charset="0"/>
                <a:cs typeface="Times New Roman" panose="02020603050405020304" pitchFamily="18" charset="0"/>
              </a:rPr>
              <a:t> “found.” It was these rejected pages that formed, along with the </a:t>
            </a:r>
            <a:r>
              <a:rPr lang="en-US" sz="3600" dirty="0" err="1">
                <a:latin typeface="Calibri" panose="020F0502020204030204" pitchFamily="34" charset="0"/>
                <a:ea typeface="Calibri" panose="020F0502020204030204" pitchFamily="34" charset="0"/>
                <a:cs typeface="Times New Roman" panose="02020603050405020304" pitchFamily="18" charset="0"/>
              </a:rPr>
              <a:t>Vaticanus</a:t>
            </a:r>
            <a:r>
              <a:rPr lang="en-US" sz="3600" dirty="0">
                <a:latin typeface="Calibri" panose="020F0502020204030204" pitchFamily="34" charset="0"/>
                <a:ea typeface="Calibri" panose="020F0502020204030204" pitchFamily="34" charset="0"/>
                <a:cs typeface="Times New Roman" panose="02020603050405020304" pitchFamily="18" charset="0"/>
              </a:rPr>
              <a:t> (whose history is unknown), the primary basis for the Critical Text.”</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0720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49</a:t>
            </a:fld>
            <a:endParaRPr lang="en-US" sz="3600" dirty="0">
              <a:solidFill>
                <a:schemeClr val="tx1"/>
              </a:solidFill>
            </a:endParaRPr>
          </a:p>
        </p:txBody>
      </p:sp>
      <p:sp>
        <p:nvSpPr>
          <p:cNvPr id="5" name="Rectangle 4">
            <a:extLst>
              <a:ext uri="{FF2B5EF4-FFF2-40B4-BE49-F238E27FC236}">
                <a16:creationId xmlns:a16="http://schemas.microsoft.com/office/drawing/2014/main" id="{35EFF415-6A4E-794B-BA92-EB69D657F0E7}"/>
              </a:ext>
            </a:extLst>
          </p:cNvPr>
          <p:cNvSpPr/>
          <p:nvPr/>
        </p:nvSpPr>
        <p:spPr>
          <a:xfrm>
            <a:off x="264071" y="1721915"/>
            <a:ext cx="11465473" cy="3785652"/>
          </a:xfrm>
          <a:prstGeom prst="rect">
            <a:avLst/>
          </a:prstGeom>
        </p:spPr>
        <p:txBody>
          <a:bodyPr wrap="square">
            <a:spAutoFit/>
          </a:bodyPr>
          <a:lstStyle/>
          <a:p>
            <a:r>
              <a:rPr lang="en-US" sz="4000" dirty="0">
                <a:latin typeface="Calibri" panose="020F0502020204030204" pitchFamily="34" charset="0"/>
                <a:ea typeface="Calibri" panose="020F0502020204030204" pitchFamily="34" charset="0"/>
                <a:cs typeface="Times New Roman" panose="02020603050405020304" pitchFamily="18" charset="0"/>
              </a:rPr>
              <a:t>In these oldest text a member of the ‘revision committee’ </a:t>
            </a:r>
            <a:r>
              <a:rPr lang="en-US" sz="4000" b="1" dirty="0">
                <a:latin typeface="Calibri" panose="020F0502020204030204" pitchFamily="34" charset="0"/>
                <a:ea typeface="Calibri" panose="020F0502020204030204" pitchFamily="34" charset="0"/>
                <a:cs typeface="Times New Roman" panose="02020603050405020304" pitchFamily="18" charset="0"/>
              </a:rPr>
              <a:t>Dr. F.H.A Scrivener </a:t>
            </a:r>
            <a:r>
              <a:rPr lang="en-US" sz="4000" dirty="0">
                <a:latin typeface="Calibri" panose="020F0502020204030204" pitchFamily="34" charset="0"/>
                <a:ea typeface="Calibri" panose="020F0502020204030204" pitchFamily="34" charset="0"/>
                <a:cs typeface="Times New Roman" panose="02020603050405020304" pitchFamily="18" charset="0"/>
              </a:rPr>
              <a:t> noted about the Sinaiticus, it “is covered with such alterations, brought in by </a:t>
            </a:r>
            <a:r>
              <a:rPr lang="en-US" sz="4000" b="1" dirty="0">
                <a:latin typeface="Calibri" panose="020F0502020204030204" pitchFamily="34" charset="0"/>
                <a:ea typeface="Calibri" panose="020F0502020204030204" pitchFamily="34" charset="0"/>
                <a:cs typeface="Times New Roman" panose="02020603050405020304" pitchFamily="18" charset="0"/>
              </a:rPr>
              <a:t>at least ten different revisers</a:t>
            </a:r>
            <a:r>
              <a:rPr lang="en-US" sz="4000" dirty="0">
                <a:latin typeface="Calibri" panose="020F0502020204030204" pitchFamily="34" charset="0"/>
                <a:ea typeface="Calibri" panose="020F0502020204030204" pitchFamily="34" charset="0"/>
                <a:cs typeface="Times New Roman" panose="02020603050405020304" pitchFamily="18" charset="0"/>
              </a:rPr>
              <a:t>, some of them systematically spread over every page… [Emphasis His].”</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6115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621354"/>
            <a:ext cx="10788316" cy="6017032"/>
          </a:xfrm>
          <a:prstGeom prst="rect">
            <a:avLst/>
          </a:prstGeom>
          <a:noFill/>
        </p:spPr>
        <p:txBody>
          <a:bodyPr wrap="square" rtlCol="0">
            <a:spAutoFit/>
          </a:bodyPr>
          <a:lstStyle/>
          <a:p>
            <a:pPr marR="0">
              <a:spcBef>
                <a:spcPts val="900"/>
              </a:spcBef>
              <a:spcAft>
                <a:spcPts val="900"/>
              </a:spcAft>
            </a:pP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Alexandrinus</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Codex </a:t>
            </a:r>
            <a:r>
              <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 a 5th century manuscript in uncial letters of the Greek Bible, containing the majority of the Septuagint and the New Testament.</a:t>
            </a:r>
          </a:p>
          <a:p>
            <a:pPr marR="0">
              <a:spcBef>
                <a:spcPts val="900"/>
              </a:spcBef>
              <a:spcAft>
                <a:spcPts val="900"/>
              </a:spcAft>
            </a:pPr>
            <a:r>
              <a:rPr lang="en-US" sz="4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Vaticanus</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Codex </a:t>
            </a:r>
            <a:r>
              <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 a 4</a:t>
            </a:r>
            <a:r>
              <a:rPr lang="en-US" sz="36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US"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century extant manuscript of the Greek Bible (Old and New Testament).</a:t>
            </a:r>
          </a:p>
          <a:p>
            <a:pPr>
              <a:spcBef>
                <a:spcPts val="900"/>
              </a:spcBef>
              <a:spcAft>
                <a:spcPts val="900"/>
              </a:spcAft>
            </a:pPr>
            <a:r>
              <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Scroll – </a:t>
            </a:r>
            <a:r>
              <a:rPr lang="en-US"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also known as a roll, is a roll of papyrus, parchment, or paper containing writing. (Older than codex, was replaced by codex)</a:t>
            </a:r>
          </a:p>
          <a:p>
            <a:pPr marR="0">
              <a:spcBef>
                <a:spcPts val="900"/>
              </a:spcBef>
              <a:spcAft>
                <a:spcPts val="900"/>
              </a:spcAft>
            </a:pPr>
            <a:endParaRPr lang="en-US"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5</a:t>
            </a:fld>
            <a:endParaRPr lang="en-US" sz="3600" dirty="0">
              <a:solidFill>
                <a:schemeClr val="tx1"/>
              </a:solidFill>
            </a:endParaRPr>
          </a:p>
        </p:txBody>
      </p:sp>
    </p:spTree>
    <p:extLst>
      <p:ext uri="{BB962C8B-B14F-4D97-AF65-F5344CB8AC3E}">
        <p14:creationId xmlns:p14="http://schemas.microsoft.com/office/powerpoint/2010/main" val="1559742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50</a:t>
            </a:fld>
            <a:endParaRPr lang="en-US" sz="3600" dirty="0">
              <a:solidFill>
                <a:schemeClr val="tx1"/>
              </a:solidFill>
            </a:endParaRPr>
          </a:p>
        </p:txBody>
      </p:sp>
      <p:sp>
        <p:nvSpPr>
          <p:cNvPr id="3" name="Rectangle 2">
            <a:extLst>
              <a:ext uri="{FF2B5EF4-FFF2-40B4-BE49-F238E27FC236}">
                <a16:creationId xmlns:a16="http://schemas.microsoft.com/office/drawing/2014/main" id="{AD68A3CA-259E-184D-809C-660110C1E5E1}"/>
              </a:ext>
            </a:extLst>
          </p:cNvPr>
          <p:cNvSpPr/>
          <p:nvPr/>
        </p:nvSpPr>
        <p:spPr>
          <a:xfrm>
            <a:off x="264071" y="1474619"/>
            <a:ext cx="11542917" cy="3785652"/>
          </a:xfrm>
          <a:prstGeom prst="rect">
            <a:avLst/>
          </a:prstGeom>
        </p:spPr>
        <p:txBody>
          <a:bodyPr wrap="square">
            <a:spAutoFit/>
          </a:bodyPr>
          <a:lstStyle/>
          <a:p>
            <a:r>
              <a:rPr lang="en-US" sz="4000" dirty="0">
                <a:latin typeface="Calibri" panose="020F0502020204030204" pitchFamily="34" charset="0"/>
                <a:ea typeface="Calibri" panose="020F0502020204030204" pitchFamily="34" charset="0"/>
                <a:cs typeface="Times New Roman" panose="02020603050405020304" pitchFamily="18" charset="0"/>
              </a:rPr>
              <a:t>Speaking of these two “oldest and best manuscripts”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en-US" sz="4000" dirty="0">
                <a:latin typeface="Calibri" panose="020F0502020204030204" pitchFamily="34" charset="0"/>
                <a:ea typeface="Calibri" panose="020F0502020204030204" pitchFamily="34" charset="0"/>
                <a:cs typeface="Times New Roman" panose="02020603050405020304" pitchFamily="18" charset="0"/>
              </a:rPr>
              <a:t>“…the Vatican, the Alexandrian, and now the Sinai. It is expressly admitted that </a:t>
            </a:r>
            <a:r>
              <a:rPr lang="en-US" sz="4000" b="1" dirty="0">
                <a:latin typeface="Calibri" panose="020F0502020204030204" pitchFamily="34" charset="0"/>
                <a:ea typeface="Calibri" panose="020F0502020204030204" pitchFamily="34" charset="0"/>
                <a:cs typeface="Times New Roman" panose="02020603050405020304" pitchFamily="18" charset="0"/>
              </a:rPr>
              <a:t>neither of these has an extant history</a:t>
            </a:r>
            <a:r>
              <a:rPr lang="en-US" sz="4000" dirty="0">
                <a:latin typeface="Calibri" panose="020F0502020204030204" pitchFamily="34" charset="0"/>
                <a:ea typeface="Calibri" panose="020F0502020204030204" pitchFamily="34" charset="0"/>
                <a:cs typeface="Times New Roman" panose="02020603050405020304" pitchFamily="18" charset="0"/>
              </a:rPr>
              <a:t>. No documentary external evidence exists as to the names of the copyists who transcribed them, the date, or the place of the writing. </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7477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51</a:t>
            </a:fld>
            <a:endParaRPr lang="en-US" sz="3600" dirty="0">
              <a:solidFill>
                <a:schemeClr val="tx1"/>
              </a:solidFill>
            </a:endParaRPr>
          </a:p>
        </p:txBody>
      </p:sp>
      <p:sp>
        <p:nvSpPr>
          <p:cNvPr id="5" name="Rectangle 4">
            <a:extLst>
              <a:ext uri="{FF2B5EF4-FFF2-40B4-BE49-F238E27FC236}">
                <a16:creationId xmlns:a16="http://schemas.microsoft.com/office/drawing/2014/main" id="{B2510E4E-346C-354A-9216-33B191549FDD}"/>
              </a:ext>
            </a:extLst>
          </p:cNvPr>
          <p:cNvSpPr/>
          <p:nvPr/>
        </p:nvSpPr>
        <p:spPr>
          <a:xfrm>
            <a:off x="212246" y="1869812"/>
            <a:ext cx="11767507" cy="3970318"/>
          </a:xfrm>
          <a:prstGeom prst="rect">
            <a:avLst/>
          </a:prstGeom>
        </p:spPr>
        <p:txBody>
          <a:bodyPr wrap="squar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Nobody knows when the Vatican MS came to the Pope’s library, or how long it had been there…</a:t>
            </a:r>
            <a:r>
              <a:rPr lang="en-US" sz="3600" b="1" dirty="0" err="1">
                <a:latin typeface="Calibri" panose="020F0502020204030204" pitchFamily="34" charset="0"/>
                <a:ea typeface="Calibri" panose="020F0502020204030204" pitchFamily="34" charset="0"/>
                <a:cs typeface="Times New Roman" panose="02020603050405020304" pitchFamily="18" charset="0"/>
              </a:rPr>
              <a:t>Tischendorf</a:t>
            </a:r>
            <a:r>
              <a:rPr lang="en-US" sz="3600" b="1" dirty="0">
                <a:latin typeface="Calibri" panose="020F0502020204030204" pitchFamily="34" charset="0"/>
                <a:ea typeface="Calibri" panose="020F0502020204030204" pitchFamily="34" charset="0"/>
                <a:cs typeface="Times New Roman" panose="02020603050405020304" pitchFamily="18" charset="0"/>
              </a:rPr>
              <a:t> himself was unable to trace the presence of his favorite Codex, in the monastery of St. Catherine on Mt. </a:t>
            </a:r>
            <a:r>
              <a:rPr lang="en-US" sz="3600" b="1" dirty="0" err="1">
                <a:latin typeface="Calibri" panose="020F0502020204030204" pitchFamily="34" charset="0"/>
                <a:ea typeface="Calibri" panose="020F0502020204030204" pitchFamily="34" charset="0"/>
                <a:cs typeface="Times New Roman" panose="02020603050405020304" pitchFamily="18" charset="0"/>
              </a:rPr>
              <a:t>Horeb</a:t>
            </a:r>
            <a:r>
              <a:rPr lang="en-US" sz="3600" b="1" dirty="0">
                <a:latin typeface="Calibri" panose="020F0502020204030204" pitchFamily="34" charset="0"/>
                <a:ea typeface="Calibri" panose="020F0502020204030204" pitchFamily="34" charset="0"/>
                <a:cs typeface="Times New Roman" panose="02020603050405020304" pitchFamily="18" charset="0"/>
              </a:rPr>
              <a:t>, by external witnesses, higher than the twelve century. Their early date is confessedly assigned by conjecture </a:t>
            </a:r>
            <a:r>
              <a:rPr lang="en-US" sz="3600" dirty="0">
                <a:latin typeface="Calibri" panose="020F0502020204030204" pitchFamily="34" charset="0"/>
                <a:ea typeface="Calibri" panose="020F0502020204030204" pitchFamily="34" charset="0"/>
                <a:cs typeface="Times New Roman" panose="02020603050405020304" pitchFamily="18" charset="0"/>
              </a:rPr>
              <a:t>[ in other words- “we guessed!”]…[emphasis added].”</a:t>
            </a:r>
            <a:endParaRPr lang="en-US" sz="3600" dirty="0"/>
          </a:p>
        </p:txBody>
      </p:sp>
    </p:spTree>
    <p:extLst>
      <p:ext uri="{BB962C8B-B14F-4D97-AF65-F5344CB8AC3E}">
        <p14:creationId xmlns:p14="http://schemas.microsoft.com/office/powerpoint/2010/main" val="2885683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52</a:t>
            </a:fld>
            <a:endParaRPr lang="en-US" sz="3600" dirty="0">
              <a:solidFill>
                <a:schemeClr val="tx1"/>
              </a:solidFill>
            </a:endParaRPr>
          </a:p>
        </p:txBody>
      </p:sp>
      <p:sp>
        <p:nvSpPr>
          <p:cNvPr id="3" name="Rectangle 2">
            <a:extLst>
              <a:ext uri="{FF2B5EF4-FFF2-40B4-BE49-F238E27FC236}">
                <a16:creationId xmlns:a16="http://schemas.microsoft.com/office/drawing/2014/main" id="{644F506A-26DD-CC47-81AA-09D683A25118}"/>
              </a:ext>
            </a:extLst>
          </p:cNvPr>
          <p:cNvSpPr/>
          <p:nvPr/>
        </p:nvSpPr>
        <p:spPr>
          <a:xfrm>
            <a:off x="744663" y="1869812"/>
            <a:ext cx="10323852" cy="646331"/>
          </a:xfrm>
          <a:prstGeom prst="rect">
            <a:avLst/>
          </a:prstGeom>
        </p:spPr>
        <p:txBody>
          <a:bodyPr wrap="none">
            <a:spAutoFit/>
          </a:bodyPr>
          <a:lstStyle/>
          <a:p>
            <a:pPr marR="0" lvl="0">
              <a:spcBef>
                <a:spcPts val="0"/>
              </a:spcBef>
              <a:spcAft>
                <a:spcPts val="0"/>
              </a:spcAft>
            </a:pPr>
            <a:r>
              <a:rPr lang="en-US" sz="3600" b="1" dirty="0">
                <a:latin typeface="Calibri" panose="020F0502020204030204" pitchFamily="34" charset="0"/>
                <a:ea typeface="Calibri" panose="020F0502020204030204" pitchFamily="34" charset="0"/>
                <a:cs typeface="Times New Roman" panose="02020603050405020304" pitchFamily="18" charset="0"/>
              </a:rPr>
              <a:t>1. </a:t>
            </a:r>
            <a:r>
              <a:rPr lang="en-US" sz="3600" b="1" dirty="0" err="1">
                <a:latin typeface="Calibri" panose="020F0502020204030204" pitchFamily="34" charset="0"/>
                <a:ea typeface="Calibri" panose="020F0502020204030204" pitchFamily="34" charset="0"/>
                <a:cs typeface="Times New Roman" panose="02020603050405020304" pitchFamily="18" charset="0"/>
              </a:rPr>
              <a:t>Hort</a:t>
            </a:r>
            <a:r>
              <a:rPr lang="en-US" sz="3600" b="1" dirty="0">
                <a:latin typeface="Calibri" panose="020F0502020204030204" pitchFamily="34" charset="0"/>
                <a:ea typeface="Calibri" panose="020F0502020204030204" pitchFamily="34" charset="0"/>
                <a:cs typeface="Times New Roman" panose="02020603050405020304" pitchFamily="18" charset="0"/>
              </a:rPr>
              <a:t> did not believe in the Scriptures are infallible.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F928EE6-189A-2743-8C03-EF905AD59DDE}"/>
              </a:ext>
            </a:extLst>
          </p:cNvPr>
          <p:cNvSpPr/>
          <p:nvPr/>
        </p:nvSpPr>
        <p:spPr>
          <a:xfrm>
            <a:off x="744663" y="2567225"/>
            <a:ext cx="10885863" cy="3970318"/>
          </a:xfrm>
          <a:prstGeom prst="rect">
            <a:avLst/>
          </a:prstGeom>
        </p:spPr>
        <p:txBody>
          <a:bodyPr wrap="square">
            <a:spAutoFit/>
          </a:bodyPr>
          <a:lstStyle/>
          <a:p>
            <a:pPr marR="0" lvl="0">
              <a:spcBef>
                <a:spcPts val="0"/>
              </a:spcBef>
              <a:spcAft>
                <a:spcPts val="0"/>
              </a:spcAft>
            </a:pPr>
            <a:r>
              <a:rPr lang="en-US" sz="3600" b="1" dirty="0">
                <a:latin typeface="Calibri" panose="020F0502020204030204" pitchFamily="34" charset="0"/>
                <a:ea typeface="Calibri" panose="020F0502020204030204" pitchFamily="34" charset="0"/>
                <a:cs typeface="Times New Roman" panose="02020603050405020304" pitchFamily="18" charset="0"/>
              </a:rPr>
              <a:t>2. </a:t>
            </a:r>
            <a:r>
              <a:rPr lang="en-US" sz="3600" b="1" dirty="0" err="1">
                <a:latin typeface="Calibri" panose="020F0502020204030204" pitchFamily="34" charset="0"/>
                <a:ea typeface="Calibri" panose="020F0502020204030204" pitchFamily="34" charset="0"/>
                <a:cs typeface="Times New Roman" panose="02020603050405020304" pitchFamily="18" charset="0"/>
              </a:rPr>
              <a:t>Hort</a:t>
            </a:r>
            <a:r>
              <a:rPr lang="en-US" sz="3600" b="1" dirty="0">
                <a:latin typeface="Calibri" panose="020F0502020204030204" pitchFamily="34" charset="0"/>
                <a:ea typeface="Calibri" panose="020F0502020204030204" pitchFamily="34" charset="0"/>
                <a:cs typeface="Times New Roman" panose="02020603050405020304" pitchFamily="18" charset="0"/>
              </a:rPr>
              <a:t> firmly believed that no one ever attempted to change the Scripture in order to promote false doctrine.</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3600" dirty="0">
                <a:latin typeface="Calibri" panose="020F0502020204030204" pitchFamily="34" charset="0"/>
                <a:ea typeface="Calibri" panose="020F0502020204030204" pitchFamily="34" charset="0"/>
                <a:cs typeface="Times New Roman" panose="02020603050405020304" pitchFamily="18" charset="0"/>
              </a:rPr>
              <a:t>“There are no signs of deliberate falsification of the text for dogmatic purposes.”</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3600" b="1" dirty="0">
                <a:latin typeface="Calibri" panose="020F0502020204030204" pitchFamily="34" charset="0"/>
                <a:ea typeface="Calibri" panose="020F0502020204030204" pitchFamily="34" charset="0"/>
                <a:cs typeface="Times New Roman" panose="02020603050405020304" pitchFamily="18" charset="0"/>
              </a:rPr>
              <a:t>2 Peter 3: 15-16</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3600" b="1" dirty="0">
                <a:latin typeface="Calibri" panose="020F0502020204030204" pitchFamily="34" charset="0"/>
                <a:ea typeface="Calibri" panose="020F0502020204030204" pitchFamily="34" charset="0"/>
                <a:cs typeface="Times New Roman" panose="02020603050405020304" pitchFamily="18" charset="0"/>
              </a:rPr>
              <a:t>2 Corinthians 2:17</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3600" b="1" dirty="0">
                <a:latin typeface="Calibri" panose="020F0502020204030204" pitchFamily="34" charset="0"/>
                <a:ea typeface="Calibri" panose="020F0502020204030204" pitchFamily="34" charset="0"/>
                <a:cs typeface="Times New Roman" panose="02020603050405020304" pitchFamily="18" charset="0"/>
              </a:rPr>
              <a:t>2 Corinthians 4:2 </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0058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53</a:t>
            </a:fld>
            <a:endParaRPr lang="en-US" sz="3600" dirty="0">
              <a:solidFill>
                <a:schemeClr val="tx1"/>
              </a:solidFill>
            </a:endParaRPr>
          </a:p>
        </p:txBody>
      </p:sp>
      <p:sp>
        <p:nvSpPr>
          <p:cNvPr id="5" name="Rectangle 4">
            <a:extLst>
              <a:ext uri="{FF2B5EF4-FFF2-40B4-BE49-F238E27FC236}">
                <a16:creationId xmlns:a16="http://schemas.microsoft.com/office/drawing/2014/main" id="{664A6293-C551-8C43-91BD-5B686B34E565}"/>
              </a:ext>
            </a:extLst>
          </p:cNvPr>
          <p:cNvSpPr/>
          <p:nvPr/>
        </p:nvSpPr>
        <p:spPr>
          <a:xfrm>
            <a:off x="481261" y="1522512"/>
            <a:ext cx="11277600" cy="1754326"/>
          </a:xfrm>
          <a:prstGeom prst="rect">
            <a:avLst/>
          </a:prstGeom>
        </p:spPr>
        <p:txBody>
          <a:bodyPr wrap="square">
            <a:spAutoFit/>
          </a:bodyPr>
          <a:lstStyle/>
          <a:p>
            <a:pPr marR="0" lvl="0">
              <a:spcBef>
                <a:spcPts val="0"/>
              </a:spcBef>
              <a:spcAft>
                <a:spcPts val="0"/>
              </a:spcAft>
            </a:pPr>
            <a:r>
              <a:rPr lang="en-US" sz="3600" b="1" dirty="0">
                <a:latin typeface="Calibri" panose="020F0502020204030204" pitchFamily="34" charset="0"/>
                <a:ea typeface="Calibri" panose="020F0502020204030204" pitchFamily="34" charset="0"/>
                <a:cs typeface="Times New Roman" panose="02020603050405020304" pitchFamily="18" charset="0"/>
              </a:rPr>
              <a:t>3. Both Westcott and </a:t>
            </a:r>
            <a:r>
              <a:rPr lang="en-US" sz="3600" b="1" dirty="0" err="1">
                <a:latin typeface="Calibri" panose="020F0502020204030204" pitchFamily="34" charset="0"/>
                <a:ea typeface="Calibri" panose="020F0502020204030204" pitchFamily="34" charset="0"/>
                <a:cs typeface="Times New Roman" panose="02020603050405020304" pitchFamily="18" charset="0"/>
              </a:rPr>
              <a:t>Hort</a:t>
            </a:r>
            <a:r>
              <a:rPr lang="en-US" sz="3600" b="1" dirty="0">
                <a:latin typeface="Calibri" panose="020F0502020204030204" pitchFamily="34" charset="0"/>
                <a:ea typeface="Calibri" panose="020F0502020204030204" pitchFamily="34" charset="0"/>
                <a:cs typeface="Times New Roman" panose="02020603050405020304" pitchFamily="18" charset="0"/>
              </a:rPr>
              <a:t> believed that the </a:t>
            </a:r>
            <a:r>
              <a:rPr lang="en-US" sz="3600" b="1" i="1" dirty="0">
                <a:latin typeface="Calibri" panose="020F0502020204030204" pitchFamily="34" charset="0"/>
                <a:ea typeface="Calibri" panose="020F0502020204030204" pitchFamily="34" charset="0"/>
                <a:cs typeface="Times New Roman" panose="02020603050405020304" pitchFamily="18" charset="0"/>
              </a:rPr>
              <a:t>Traditional Text</a:t>
            </a:r>
            <a:r>
              <a:rPr lang="en-US" sz="3600" b="1" dirty="0">
                <a:latin typeface="Calibri" panose="020F0502020204030204" pitchFamily="34" charset="0"/>
                <a:ea typeface="Calibri" panose="020F0502020204030204" pitchFamily="34" charset="0"/>
                <a:cs typeface="Times New Roman" panose="02020603050405020304" pitchFamily="18" charset="0"/>
              </a:rPr>
              <a:t> could be explained by the ‘collective effort of the church.</a:t>
            </a:r>
            <a:r>
              <a:rPr lang="en-US" sz="3200" b="1" dirty="0">
                <a:latin typeface="Calibri" panose="020F0502020204030204" pitchFamily="34" charset="0"/>
                <a:ea typeface="Calibri" panose="020F0502020204030204" pitchFamily="34" charset="0"/>
                <a:cs typeface="Times New Roman" panose="02020603050405020304" pitchFamily="18" charset="0"/>
              </a:rPr>
              <a:t>’ </a:t>
            </a:r>
            <a:r>
              <a:rPr lang="en-US" sz="3200" u="sng" dirty="0">
                <a:latin typeface="Calibri" panose="020F0502020204030204" pitchFamily="34" charset="0"/>
                <a:ea typeface="Calibri" panose="020F0502020204030204" pitchFamily="34" charset="0"/>
                <a:cs typeface="Times New Roman" panose="02020603050405020304" pitchFamily="18" charset="0"/>
              </a:rPr>
              <a:t>This leads to the idea of ‘weighing’ the manuscripts</a:t>
            </a:r>
            <a:endParaRPr lang="en-US" sz="32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030CA774-0933-994F-A745-2F4EE063CD00}"/>
              </a:ext>
            </a:extLst>
          </p:cNvPr>
          <p:cNvSpPr/>
          <p:nvPr/>
        </p:nvSpPr>
        <p:spPr>
          <a:xfrm>
            <a:off x="481259" y="3766820"/>
            <a:ext cx="10872537" cy="1200329"/>
          </a:xfrm>
          <a:prstGeom prst="rect">
            <a:avLst/>
          </a:prstGeom>
        </p:spPr>
        <p:txBody>
          <a:bodyPr wrap="square">
            <a:spAutoFit/>
          </a:bodyPr>
          <a:lstStyle/>
          <a:p>
            <a:pPr marR="0" lvl="0">
              <a:spcBef>
                <a:spcPts val="0"/>
              </a:spcBef>
              <a:spcAft>
                <a:spcPts val="0"/>
              </a:spcAft>
            </a:pPr>
            <a:r>
              <a:rPr lang="en-US" sz="3600" b="1" dirty="0">
                <a:latin typeface="Calibri" panose="020F0502020204030204" pitchFamily="34" charset="0"/>
                <a:ea typeface="Calibri" panose="020F0502020204030204" pitchFamily="34" charset="0"/>
                <a:cs typeface="Times New Roman" panose="02020603050405020304" pitchFamily="18" charset="0"/>
              </a:rPr>
              <a:t>4. </a:t>
            </a:r>
            <a:r>
              <a:rPr lang="en-US" sz="3600" b="1" dirty="0" err="1">
                <a:latin typeface="Calibri" panose="020F0502020204030204" pitchFamily="34" charset="0"/>
                <a:ea typeface="Calibri" panose="020F0502020204030204" pitchFamily="34" charset="0"/>
                <a:cs typeface="Times New Roman" panose="02020603050405020304" pitchFamily="18" charset="0"/>
              </a:rPr>
              <a:t>Wescott</a:t>
            </a:r>
            <a:r>
              <a:rPr lang="en-US" sz="3600" b="1" dirty="0">
                <a:latin typeface="Calibri" panose="020F0502020204030204" pitchFamily="34" charset="0"/>
                <a:ea typeface="Calibri" panose="020F0502020204030204" pitchFamily="34" charset="0"/>
                <a:cs typeface="Times New Roman" panose="02020603050405020304" pitchFamily="18" charset="0"/>
              </a:rPr>
              <a:t> and </a:t>
            </a:r>
            <a:r>
              <a:rPr lang="en-US" sz="3600" b="1" dirty="0" err="1">
                <a:latin typeface="Calibri" panose="020F0502020204030204" pitchFamily="34" charset="0"/>
                <a:ea typeface="Calibri" panose="020F0502020204030204" pitchFamily="34" charset="0"/>
                <a:cs typeface="Times New Roman" panose="02020603050405020304" pitchFamily="18" charset="0"/>
              </a:rPr>
              <a:t>Hort</a:t>
            </a:r>
            <a:r>
              <a:rPr lang="en-US" sz="3600" b="1" dirty="0">
                <a:latin typeface="Calibri" panose="020F0502020204030204" pitchFamily="34" charset="0"/>
                <a:ea typeface="Calibri" panose="020F0502020204030204" pitchFamily="34" charset="0"/>
                <a:cs typeface="Times New Roman" panose="02020603050405020304" pitchFamily="18" charset="0"/>
              </a:rPr>
              <a:t> believed that the older manuscripts were more likely to be better.</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C1F5019E-D159-BD4D-8226-080E15EAC65A}"/>
              </a:ext>
            </a:extLst>
          </p:cNvPr>
          <p:cNvSpPr/>
          <p:nvPr/>
        </p:nvSpPr>
        <p:spPr>
          <a:xfrm>
            <a:off x="481259" y="5050553"/>
            <a:ext cx="10872537" cy="1754326"/>
          </a:xfrm>
          <a:prstGeom prst="rect">
            <a:avLst/>
          </a:prstGeom>
        </p:spPr>
        <p:txBody>
          <a:bodyPr wrap="square">
            <a:spAutoFit/>
          </a:bodyPr>
          <a:lstStyle/>
          <a:p>
            <a:pPr marR="0" lvl="0">
              <a:spcBef>
                <a:spcPts val="0"/>
              </a:spcBef>
              <a:spcAft>
                <a:spcPts val="0"/>
              </a:spcAft>
            </a:pPr>
            <a:r>
              <a:rPr lang="en-US" sz="3600" b="1" dirty="0">
                <a:latin typeface="Calibri" panose="020F0502020204030204" pitchFamily="34" charset="0"/>
                <a:ea typeface="Calibri" panose="020F0502020204030204" pitchFamily="34" charset="0"/>
                <a:cs typeface="Times New Roman" panose="02020603050405020304" pitchFamily="18" charset="0"/>
              </a:rPr>
              <a:t>5. Westcott and </a:t>
            </a:r>
            <a:r>
              <a:rPr lang="en-US" sz="3600" b="1" dirty="0" err="1">
                <a:latin typeface="Calibri" panose="020F0502020204030204" pitchFamily="34" charset="0"/>
                <a:ea typeface="Calibri" panose="020F0502020204030204" pitchFamily="34" charset="0"/>
                <a:cs typeface="Times New Roman" panose="02020603050405020304" pitchFamily="18" charset="0"/>
              </a:rPr>
              <a:t>Hort</a:t>
            </a:r>
            <a:r>
              <a:rPr lang="en-US" sz="3600" b="1" dirty="0">
                <a:latin typeface="Calibri" panose="020F0502020204030204" pitchFamily="34" charset="0"/>
                <a:ea typeface="Calibri" panose="020F0502020204030204" pitchFamily="34" charset="0"/>
                <a:cs typeface="Times New Roman" panose="02020603050405020304" pitchFamily="18" charset="0"/>
              </a:rPr>
              <a:t> also believed that the shorter reading is more likely to be accurate than the longer reading.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7446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54</a:t>
            </a:fld>
            <a:endParaRPr lang="en-US" sz="3600" dirty="0">
              <a:solidFill>
                <a:schemeClr val="tx1"/>
              </a:solidFill>
            </a:endParaRPr>
          </a:p>
        </p:txBody>
      </p:sp>
      <p:sp>
        <p:nvSpPr>
          <p:cNvPr id="3" name="Rectangle 2">
            <a:extLst>
              <a:ext uri="{FF2B5EF4-FFF2-40B4-BE49-F238E27FC236}">
                <a16:creationId xmlns:a16="http://schemas.microsoft.com/office/drawing/2014/main" id="{EDE02EE8-793F-EF43-A62C-6C2B06BBBEE8}"/>
              </a:ext>
            </a:extLst>
          </p:cNvPr>
          <p:cNvSpPr/>
          <p:nvPr/>
        </p:nvSpPr>
        <p:spPr>
          <a:xfrm>
            <a:off x="545432" y="1869812"/>
            <a:ext cx="11053010" cy="2554545"/>
          </a:xfrm>
          <a:prstGeom prst="rect">
            <a:avLst/>
          </a:prstGeom>
        </p:spPr>
        <p:txBody>
          <a:bodyPr wrap="square">
            <a:spAutoFit/>
          </a:bodyPr>
          <a:lstStyle/>
          <a:p>
            <a:pPr marR="0" lvl="0">
              <a:spcBef>
                <a:spcPts val="0"/>
              </a:spcBef>
              <a:spcAft>
                <a:spcPts val="0"/>
              </a:spcAft>
            </a:pPr>
            <a:r>
              <a:rPr lang="en-US" sz="4000" b="1" dirty="0">
                <a:latin typeface="Calibri" panose="020F0502020204030204" pitchFamily="34" charset="0"/>
                <a:ea typeface="Calibri" panose="020F0502020204030204" pitchFamily="34" charset="0"/>
                <a:cs typeface="Times New Roman" panose="02020603050405020304" pitchFamily="18" charset="0"/>
              </a:rPr>
              <a:t>6. Westcott and </a:t>
            </a:r>
            <a:r>
              <a:rPr lang="en-US" sz="4000" b="1" dirty="0" err="1">
                <a:latin typeface="Calibri" panose="020F0502020204030204" pitchFamily="34" charset="0"/>
                <a:ea typeface="Calibri" panose="020F0502020204030204" pitchFamily="34" charset="0"/>
                <a:cs typeface="Times New Roman" panose="02020603050405020304" pitchFamily="18" charset="0"/>
              </a:rPr>
              <a:t>Hort</a:t>
            </a:r>
            <a:r>
              <a:rPr lang="en-US" sz="4000" b="1" dirty="0">
                <a:latin typeface="Calibri" panose="020F0502020204030204" pitchFamily="34" charset="0"/>
                <a:ea typeface="Calibri" panose="020F0502020204030204" pitchFamily="34" charset="0"/>
                <a:cs typeface="Times New Roman" panose="02020603050405020304" pitchFamily="18" charset="0"/>
              </a:rPr>
              <a:t> believed there were many errors and mistakes made by the scribes.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en-US" sz="4000" b="1" dirty="0">
                <a:latin typeface="Calibri" panose="020F0502020204030204" pitchFamily="34" charset="0"/>
                <a:ea typeface="Calibri" panose="020F0502020204030204" pitchFamily="34" charset="0"/>
                <a:cs typeface="Times New Roman" panose="02020603050405020304" pitchFamily="18" charset="0"/>
              </a:rPr>
              <a:t>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en-US" sz="4000" b="1" dirty="0">
                <a:latin typeface="Calibri" panose="020F0502020204030204" pitchFamily="34" charset="0"/>
                <a:ea typeface="Calibri" panose="020F0502020204030204" pitchFamily="34" charset="0"/>
                <a:cs typeface="Times New Roman" panose="02020603050405020304" pitchFamily="18" charset="0"/>
              </a:rPr>
              <a:t>Think about the biased involved in ‘revising’ a text. </a:t>
            </a:r>
            <a:endParaRPr lang="en-US" sz="4000" dirty="0"/>
          </a:p>
        </p:txBody>
      </p:sp>
      <p:pic>
        <p:nvPicPr>
          <p:cNvPr id="9" name="Picture 8">
            <a:extLst>
              <a:ext uri="{FF2B5EF4-FFF2-40B4-BE49-F238E27FC236}">
                <a16:creationId xmlns:a16="http://schemas.microsoft.com/office/drawing/2014/main" id="{1BA93C28-A9FB-D747-8E4E-CD8D7F2B1B5C}"/>
              </a:ext>
            </a:extLst>
          </p:cNvPr>
          <p:cNvPicPr/>
          <p:nvPr/>
        </p:nvPicPr>
        <p:blipFill>
          <a:blip r:embed="rId2">
            <a:extLst>
              <a:ext uri="{28A0092B-C50C-407E-A947-70E740481C1C}">
                <a14:useLocalDpi xmlns:a14="http://schemas.microsoft.com/office/drawing/2010/main" val="0"/>
              </a:ext>
            </a:extLst>
          </a:blip>
          <a:stretch>
            <a:fillRect/>
          </a:stretch>
        </p:blipFill>
        <p:spPr>
          <a:xfrm>
            <a:off x="414051" y="4757154"/>
            <a:ext cx="2050939" cy="1266398"/>
          </a:xfrm>
          <a:prstGeom prst="rect">
            <a:avLst/>
          </a:prstGeom>
        </p:spPr>
      </p:pic>
    </p:spTree>
    <p:extLst>
      <p:ext uri="{BB962C8B-B14F-4D97-AF65-F5344CB8AC3E}">
        <p14:creationId xmlns:p14="http://schemas.microsoft.com/office/powerpoint/2010/main" val="26668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55</a:t>
            </a:fld>
            <a:endParaRPr lang="en-US" sz="3600" dirty="0">
              <a:solidFill>
                <a:schemeClr val="tx1"/>
              </a:solidFill>
            </a:endParaRPr>
          </a:p>
        </p:txBody>
      </p:sp>
      <p:sp>
        <p:nvSpPr>
          <p:cNvPr id="3" name="Rectangle 2">
            <a:extLst>
              <a:ext uri="{FF2B5EF4-FFF2-40B4-BE49-F238E27FC236}">
                <a16:creationId xmlns:a16="http://schemas.microsoft.com/office/drawing/2014/main" id="{EDE02EE8-793F-EF43-A62C-6C2B06BBBEE8}"/>
              </a:ext>
            </a:extLst>
          </p:cNvPr>
          <p:cNvSpPr/>
          <p:nvPr/>
        </p:nvSpPr>
        <p:spPr>
          <a:xfrm>
            <a:off x="545432" y="1869812"/>
            <a:ext cx="11053010" cy="707886"/>
          </a:xfrm>
          <a:prstGeom prst="rect">
            <a:avLst/>
          </a:prstGeom>
        </p:spPr>
        <p:txBody>
          <a:bodyPr wrap="square">
            <a:spAutoFit/>
          </a:bodyPr>
          <a:lstStyle/>
          <a:p>
            <a:pPr marR="0" lvl="0">
              <a:spcBef>
                <a:spcPts val="0"/>
              </a:spcBef>
              <a:spcAft>
                <a:spcPts val="0"/>
              </a:spcAft>
            </a:pPr>
            <a:r>
              <a:rPr lang="en-US" sz="4000" dirty="0"/>
              <a:t>Early Predecessors to the KJV</a:t>
            </a:r>
          </a:p>
        </p:txBody>
      </p:sp>
      <p:sp>
        <p:nvSpPr>
          <p:cNvPr id="7" name="Rectangle 6">
            <a:extLst>
              <a:ext uri="{FF2B5EF4-FFF2-40B4-BE49-F238E27FC236}">
                <a16:creationId xmlns:a16="http://schemas.microsoft.com/office/drawing/2014/main" id="{636EBDB7-4B92-4B4D-A03D-3CCC8F997188}"/>
              </a:ext>
            </a:extLst>
          </p:cNvPr>
          <p:cNvSpPr/>
          <p:nvPr/>
        </p:nvSpPr>
        <p:spPr>
          <a:xfrm>
            <a:off x="545431" y="2577698"/>
            <a:ext cx="11053010" cy="3785652"/>
          </a:xfrm>
          <a:prstGeom prst="rect">
            <a:avLst/>
          </a:prstGeom>
        </p:spPr>
        <p:txBody>
          <a:bodyPr wrap="square">
            <a:spAutoFit/>
          </a:bodyPr>
          <a:lstStyle/>
          <a:p>
            <a:pPr marR="0" lvl="0">
              <a:spcBef>
                <a:spcPts val="0"/>
              </a:spcBef>
              <a:spcAft>
                <a:spcPts val="0"/>
              </a:spcAft>
            </a:pPr>
            <a:r>
              <a:rPr lang="en-US" sz="4000" b="1" dirty="0"/>
              <a:t>Originals – </a:t>
            </a:r>
            <a:endParaRPr lang="en-US" sz="4000" dirty="0"/>
          </a:p>
          <a:p>
            <a:pPr marR="0" lvl="0">
              <a:spcBef>
                <a:spcPts val="0"/>
              </a:spcBef>
              <a:spcAft>
                <a:spcPts val="0"/>
              </a:spcAft>
            </a:pPr>
            <a:r>
              <a:rPr lang="en-US" sz="4000" dirty="0"/>
              <a:t>We start with autographs then copies of autographs (apographs). Two major languages to consider; Latin amongst the Romans, and then Greek (</a:t>
            </a:r>
            <a:r>
              <a:rPr lang="en-US" sz="4000" dirty="0" err="1"/>
              <a:t>Koine</a:t>
            </a:r>
            <a:r>
              <a:rPr lang="en-US" sz="4000" dirty="0"/>
              <a:t>) as the common language. </a:t>
            </a:r>
          </a:p>
          <a:p>
            <a:pPr marR="0" lvl="0">
              <a:spcBef>
                <a:spcPts val="0"/>
              </a:spcBef>
              <a:spcAft>
                <a:spcPts val="0"/>
              </a:spcAft>
            </a:pPr>
            <a:endParaRPr lang="en-US" sz="4000" dirty="0"/>
          </a:p>
        </p:txBody>
      </p:sp>
    </p:spTree>
    <p:extLst>
      <p:ext uri="{BB962C8B-B14F-4D97-AF65-F5344CB8AC3E}">
        <p14:creationId xmlns:p14="http://schemas.microsoft.com/office/powerpoint/2010/main" val="1949475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56</a:t>
            </a:fld>
            <a:endParaRPr lang="en-US" sz="3600" dirty="0">
              <a:solidFill>
                <a:schemeClr val="tx1"/>
              </a:solidFill>
            </a:endParaRPr>
          </a:p>
        </p:txBody>
      </p:sp>
      <p:sp>
        <p:nvSpPr>
          <p:cNvPr id="7" name="Rectangle 6">
            <a:extLst>
              <a:ext uri="{FF2B5EF4-FFF2-40B4-BE49-F238E27FC236}">
                <a16:creationId xmlns:a16="http://schemas.microsoft.com/office/drawing/2014/main" id="{636EBDB7-4B92-4B4D-A03D-3CCC8F997188}"/>
              </a:ext>
            </a:extLst>
          </p:cNvPr>
          <p:cNvSpPr/>
          <p:nvPr/>
        </p:nvSpPr>
        <p:spPr>
          <a:xfrm>
            <a:off x="545431" y="1869812"/>
            <a:ext cx="11053010" cy="3785652"/>
          </a:xfrm>
          <a:prstGeom prst="rect">
            <a:avLst/>
          </a:prstGeom>
        </p:spPr>
        <p:txBody>
          <a:bodyPr wrap="square">
            <a:spAutoFit/>
          </a:bodyPr>
          <a:lstStyle/>
          <a:p>
            <a:pPr marR="0" lvl="0">
              <a:spcBef>
                <a:spcPts val="0"/>
              </a:spcBef>
              <a:spcAft>
                <a:spcPts val="0"/>
              </a:spcAft>
            </a:pPr>
            <a:r>
              <a:rPr lang="en-US" sz="4000" dirty="0" err="1"/>
              <a:t>Koine</a:t>
            </a:r>
            <a:r>
              <a:rPr lang="en-US" sz="4000" dirty="0"/>
              <a:t> Greek had become a shared language around the eastern Mediterranean and into Asia Minor as a consequence of the conquests of Alexander the Great. The "linguistic frontier" dividing the Latin West and the Greek East passed through the </a:t>
            </a:r>
            <a:r>
              <a:rPr lang="en-US" sz="4000" b="1" dirty="0"/>
              <a:t>Balkan peninsula. </a:t>
            </a:r>
          </a:p>
        </p:txBody>
      </p:sp>
    </p:spTree>
    <p:extLst>
      <p:ext uri="{BB962C8B-B14F-4D97-AF65-F5344CB8AC3E}">
        <p14:creationId xmlns:p14="http://schemas.microsoft.com/office/powerpoint/2010/main" val="325395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57</a:t>
            </a:fld>
            <a:endParaRPr lang="en-US" sz="3600" dirty="0">
              <a:solidFill>
                <a:schemeClr val="tx1"/>
              </a:solidFill>
            </a:endParaRPr>
          </a:p>
        </p:txBody>
      </p:sp>
      <p:pic>
        <p:nvPicPr>
          <p:cNvPr id="6" name="Picture 5">
            <a:extLst>
              <a:ext uri="{FF2B5EF4-FFF2-40B4-BE49-F238E27FC236}">
                <a16:creationId xmlns:a16="http://schemas.microsoft.com/office/drawing/2014/main" id="{D294A22C-E19D-B641-BF58-246F8E3BFF08}"/>
              </a:ext>
            </a:extLst>
          </p:cNvPr>
          <p:cNvPicPr/>
          <p:nvPr/>
        </p:nvPicPr>
        <p:blipFill>
          <a:blip r:embed="rId2">
            <a:extLst>
              <a:ext uri="{28A0092B-C50C-407E-A947-70E740481C1C}">
                <a14:useLocalDpi xmlns:a14="http://schemas.microsoft.com/office/drawing/2010/main" val="0"/>
              </a:ext>
            </a:extLst>
          </a:blip>
          <a:stretch>
            <a:fillRect/>
          </a:stretch>
        </p:blipFill>
        <p:spPr>
          <a:xfrm>
            <a:off x="2010979" y="1730184"/>
            <a:ext cx="7607010" cy="4765794"/>
          </a:xfrm>
          <a:prstGeom prst="rect">
            <a:avLst/>
          </a:prstGeom>
        </p:spPr>
      </p:pic>
    </p:spTree>
    <p:extLst>
      <p:ext uri="{BB962C8B-B14F-4D97-AF65-F5344CB8AC3E}">
        <p14:creationId xmlns:p14="http://schemas.microsoft.com/office/powerpoint/2010/main" val="2367323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58</a:t>
            </a:fld>
            <a:endParaRPr lang="en-US" sz="3600" dirty="0">
              <a:solidFill>
                <a:schemeClr val="tx1"/>
              </a:solidFill>
            </a:endParaRPr>
          </a:p>
        </p:txBody>
      </p:sp>
      <p:sp>
        <p:nvSpPr>
          <p:cNvPr id="3" name="TextBox 2">
            <a:extLst>
              <a:ext uri="{FF2B5EF4-FFF2-40B4-BE49-F238E27FC236}">
                <a16:creationId xmlns:a16="http://schemas.microsoft.com/office/drawing/2014/main" id="{95C0A4F2-71BF-6C4F-9C21-001EA76DA087}"/>
              </a:ext>
            </a:extLst>
          </p:cNvPr>
          <p:cNvSpPr txBox="1"/>
          <p:nvPr/>
        </p:nvSpPr>
        <p:spPr>
          <a:xfrm>
            <a:off x="883403" y="1769044"/>
            <a:ext cx="10470397" cy="4832092"/>
          </a:xfrm>
          <a:prstGeom prst="rect">
            <a:avLst/>
          </a:prstGeom>
          <a:noFill/>
        </p:spPr>
        <p:txBody>
          <a:bodyPr wrap="square" rtlCol="0">
            <a:spAutoFit/>
          </a:bodyPr>
          <a:lstStyle/>
          <a:p>
            <a:r>
              <a:rPr lang="en-US" sz="4400" b="1" dirty="0"/>
              <a:t>Syrian </a:t>
            </a:r>
            <a:r>
              <a:rPr lang="en-US" sz="4400" b="1" dirty="0" err="1"/>
              <a:t>Peshitta</a:t>
            </a:r>
            <a:r>
              <a:rPr lang="en-US" sz="4400" dirty="0"/>
              <a:t> – “</a:t>
            </a:r>
            <a:r>
              <a:rPr lang="en-US" sz="4400" b="1" dirty="0"/>
              <a:t>The </a:t>
            </a:r>
            <a:r>
              <a:rPr lang="en-US" sz="4400" b="1" dirty="0" err="1"/>
              <a:t>Peshitta</a:t>
            </a:r>
            <a:r>
              <a:rPr lang="en-US" sz="4400" b="1" dirty="0"/>
              <a:t> is a collection of Aramaic manuscripts of the Bible</a:t>
            </a:r>
            <a:r>
              <a:rPr lang="en-US" sz="4400" dirty="0"/>
              <a:t>. Aramaic was the most common “shared language” among people of the Near East and Middle East for many centuries. This includes the years immediately before and after the earthly ministry of Jesus. </a:t>
            </a:r>
          </a:p>
        </p:txBody>
      </p:sp>
    </p:spTree>
    <p:extLst>
      <p:ext uri="{BB962C8B-B14F-4D97-AF65-F5344CB8AC3E}">
        <p14:creationId xmlns:p14="http://schemas.microsoft.com/office/powerpoint/2010/main" val="2379292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59</a:t>
            </a:fld>
            <a:endParaRPr lang="en-US" sz="3600" dirty="0">
              <a:solidFill>
                <a:schemeClr val="tx1"/>
              </a:solidFill>
            </a:endParaRPr>
          </a:p>
        </p:txBody>
      </p:sp>
      <p:sp>
        <p:nvSpPr>
          <p:cNvPr id="3" name="TextBox 2">
            <a:extLst>
              <a:ext uri="{FF2B5EF4-FFF2-40B4-BE49-F238E27FC236}">
                <a16:creationId xmlns:a16="http://schemas.microsoft.com/office/drawing/2014/main" id="{95C0A4F2-71BF-6C4F-9C21-001EA76DA087}"/>
              </a:ext>
            </a:extLst>
          </p:cNvPr>
          <p:cNvSpPr txBox="1"/>
          <p:nvPr/>
        </p:nvSpPr>
        <p:spPr>
          <a:xfrm>
            <a:off x="535337" y="1810647"/>
            <a:ext cx="10470397" cy="3416320"/>
          </a:xfrm>
          <a:prstGeom prst="rect">
            <a:avLst/>
          </a:prstGeom>
          <a:noFill/>
        </p:spPr>
        <p:txBody>
          <a:bodyPr wrap="square" rtlCol="0">
            <a:spAutoFit/>
          </a:bodyPr>
          <a:lstStyle/>
          <a:p>
            <a:r>
              <a:rPr lang="en-US" sz="3600" b="1" dirty="0"/>
              <a:t>Waldensians [Latin Bibles] </a:t>
            </a:r>
            <a:r>
              <a:rPr lang="en-US" sz="3600" dirty="0"/>
              <a:t>(1100 AD – 1300 AD)</a:t>
            </a:r>
          </a:p>
          <a:p>
            <a:r>
              <a:rPr lang="en-US" sz="3600" b="1" dirty="0"/>
              <a:t>(Precursors to the Reformation [1517] groups who separated from the growing apostasy in the Catholic Church) [</a:t>
            </a:r>
            <a:r>
              <a:rPr lang="en-US" sz="3600" b="1" dirty="0" err="1"/>
              <a:t>Messalianam</a:t>
            </a:r>
            <a:r>
              <a:rPr lang="en-US" sz="3600" b="1" dirty="0"/>
              <a:t> </a:t>
            </a:r>
            <a:r>
              <a:rPr lang="en-US" sz="3600" b="1" dirty="0" err="1"/>
              <a:t>Euchites</a:t>
            </a:r>
            <a:r>
              <a:rPr lang="en-US" sz="3600" b="1" dirty="0"/>
              <a:t>, </a:t>
            </a:r>
            <a:r>
              <a:rPr lang="en-US" sz="3600" b="1" dirty="0" err="1"/>
              <a:t>Montanists</a:t>
            </a:r>
            <a:r>
              <a:rPr lang="en-US" sz="3600" b="1" dirty="0"/>
              <a:t>, </a:t>
            </a:r>
            <a:r>
              <a:rPr lang="en-US" sz="3600" b="1" dirty="0" err="1"/>
              <a:t>Novations</a:t>
            </a:r>
            <a:r>
              <a:rPr lang="en-US" sz="3600" b="1" dirty="0"/>
              <a:t>, </a:t>
            </a:r>
            <a:r>
              <a:rPr lang="en-US" sz="3600" b="1" dirty="0" err="1"/>
              <a:t>Paulicians</a:t>
            </a:r>
            <a:r>
              <a:rPr lang="en-US" sz="3600" b="1" dirty="0"/>
              <a:t>, and </a:t>
            </a:r>
            <a:r>
              <a:rPr lang="en-US" sz="3600" b="1" dirty="0" err="1"/>
              <a:t>Waldense</a:t>
            </a:r>
            <a:r>
              <a:rPr lang="en-US" sz="3600" b="1" dirty="0"/>
              <a:t>, Albigenses, Vaudois, </a:t>
            </a:r>
            <a:r>
              <a:rPr lang="en-US" sz="3600" b="1" dirty="0" err="1"/>
              <a:t>Cathari</a:t>
            </a:r>
            <a:r>
              <a:rPr lang="en-US" sz="3600" b="1" dirty="0"/>
              <a:t> etc..]</a:t>
            </a:r>
            <a:endParaRPr lang="en-US" sz="3600" dirty="0"/>
          </a:p>
        </p:txBody>
      </p:sp>
    </p:spTree>
    <p:extLst>
      <p:ext uri="{BB962C8B-B14F-4D97-AF65-F5344CB8AC3E}">
        <p14:creationId xmlns:p14="http://schemas.microsoft.com/office/powerpoint/2010/main" val="3106682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931320"/>
            <a:ext cx="11352713" cy="3777957"/>
          </a:xfrm>
          <a:prstGeom prst="rect">
            <a:avLst/>
          </a:prstGeom>
          <a:noFill/>
        </p:spPr>
        <p:txBody>
          <a:bodyPr wrap="square" rtlCol="0">
            <a:spAutoFit/>
          </a:bodyPr>
          <a:lstStyle/>
          <a:p>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Lectionaries - </a:t>
            </a:r>
            <a:r>
              <a:rPr lang="en-US" sz="3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a:t>
            </a:r>
            <a:r>
              <a:rPr lang="en-US" sz="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New</a:t>
            </a:r>
            <a:r>
              <a:rPr lang="en-US" sz="3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Testament Lectionary is a handwritten copy of a lectionary, or book of New Testament Bible readings. Lectionaries may be written in uncial or minuscule Greek letters, on parchment, papyrus, vellum, or paper. (Appear around 6</a:t>
            </a:r>
            <a:r>
              <a:rPr lang="en-US" sz="3800"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US" sz="3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Century – forward)</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900"/>
              </a:spcBef>
              <a:spcAft>
                <a:spcPts val="900"/>
              </a:spcAft>
            </a:pPr>
            <a:endPar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6</a:t>
            </a:fld>
            <a:endParaRPr lang="en-US" sz="3600" dirty="0">
              <a:solidFill>
                <a:schemeClr val="tx1"/>
              </a:solidFill>
            </a:endParaRPr>
          </a:p>
        </p:txBody>
      </p:sp>
    </p:spTree>
    <p:extLst>
      <p:ext uri="{BB962C8B-B14F-4D97-AF65-F5344CB8AC3E}">
        <p14:creationId xmlns:p14="http://schemas.microsoft.com/office/powerpoint/2010/main" val="2748507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60</a:t>
            </a:fld>
            <a:endParaRPr lang="en-US" sz="3600" dirty="0">
              <a:solidFill>
                <a:schemeClr val="tx1"/>
              </a:solidFill>
            </a:endParaRPr>
          </a:p>
        </p:txBody>
      </p:sp>
      <p:sp>
        <p:nvSpPr>
          <p:cNvPr id="3" name="TextBox 2">
            <a:extLst>
              <a:ext uri="{FF2B5EF4-FFF2-40B4-BE49-F238E27FC236}">
                <a16:creationId xmlns:a16="http://schemas.microsoft.com/office/drawing/2014/main" id="{95C0A4F2-71BF-6C4F-9C21-001EA76DA087}"/>
              </a:ext>
            </a:extLst>
          </p:cNvPr>
          <p:cNvSpPr txBox="1"/>
          <p:nvPr/>
        </p:nvSpPr>
        <p:spPr>
          <a:xfrm>
            <a:off x="474312" y="917912"/>
            <a:ext cx="11243375" cy="5940088"/>
          </a:xfrm>
          <a:prstGeom prst="rect">
            <a:avLst/>
          </a:prstGeom>
          <a:noFill/>
        </p:spPr>
        <p:txBody>
          <a:bodyPr wrap="square" rtlCol="0">
            <a:spAutoFit/>
          </a:bodyPr>
          <a:lstStyle/>
          <a:p>
            <a:r>
              <a:rPr lang="en-US" sz="3800" dirty="0"/>
              <a:t>“It seems likely that the Old Latin was translated in Syrian Antioch by missionaries going to the West. Existing manuscripts certainly show a strong Syrian and Aramaic tendency. This being the case, the Old Latin is associated with that city which is the missionary center of the Book of Acts and had immediate concourse with those centers in Asia Minor which received the Epistles of Paul. History is so unanimous to Antioch being the fountainhead of the Traditional Text that it has been called the “</a:t>
            </a:r>
            <a:r>
              <a:rPr lang="en-US" sz="3800" dirty="0" err="1"/>
              <a:t>Antiochan</a:t>
            </a:r>
            <a:r>
              <a:rPr lang="en-US" sz="3800" dirty="0"/>
              <a:t> Text.”</a:t>
            </a:r>
          </a:p>
        </p:txBody>
      </p:sp>
    </p:spTree>
    <p:extLst>
      <p:ext uri="{BB962C8B-B14F-4D97-AF65-F5344CB8AC3E}">
        <p14:creationId xmlns:p14="http://schemas.microsoft.com/office/powerpoint/2010/main" val="4267233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61</a:t>
            </a:fld>
            <a:endParaRPr lang="en-US" sz="3600" dirty="0">
              <a:solidFill>
                <a:schemeClr val="tx1"/>
              </a:solidFill>
            </a:endParaRPr>
          </a:p>
        </p:txBody>
      </p:sp>
      <p:sp>
        <p:nvSpPr>
          <p:cNvPr id="3" name="TextBox 2">
            <a:extLst>
              <a:ext uri="{FF2B5EF4-FFF2-40B4-BE49-F238E27FC236}">
                <a16:creationId xmlns:a16="http://schemas.microsoft.com/office/drawing/2014/main" id="{95C0A4F2-71BF-6C4F-9C21-001EA76DA087}"/>
              </a:ext>
            </a:extLst>
          </p:cNvPr>
          <p:cNvSpPr txBox="1"/>
          <p:nvPr/>
        </p:nvSpPr>
        <p:spPr>
          <a:xfrm>
            <a:off x="426849" y="1548854"/>
            <a:ext cx="11553341" cy="4524315"/>
          </a:xfrm>
          <a:prstGeom prst="rect">
            <a:avLst/>
          </a:prstGeom>
          <a:noFill/>
        </p:spPr>
        <p:txBody>
          <a:bodyPr wrap="square" rtlCol="0">
            <a:spAutoFit/>
          </a:bodyPr>
          <a:lstStyle/>
          <a:p>
            <a:r>
              <a:rPr lang="en-US" sz="3600" b="1" dirty="0"/>
              <a:t>Erasmus Greek N.T. 1522 AD</a:t>
            </a:r>
            <a:endParaRPr lang="en-US" sz="3600" dirty="0"/>
          </a:p>
          <a:p>
            <a:r>
              <a:rPr lang="en-US" sz="3600" b="1" dirty="0"/>
              <a:t>“</a:t>
            </a:r>
            <a:r>
              <a:rPr lang="en-US" sz="3600" dirty="0"/>
              <a:t>Erasmus was a Catholic Priest who saw and spoke against the corruption of Catholic doctrine. He considered his life purpose to be a quest for pure scholarship. This quest caused him to reject the teachings of Rome and also prevented him from aligning closely with the Reformers. [Why was this? Reformation was not a total break back to the Bible, but rather a reforming from within. </a:t>
            </a:r>
          </a:p>
        </p:txBody>
      </p:sp>
    </p:spTree>
    <p:extLst>
      <p:ext uri="{BB962C8B-B14F-4D97-AF65-F5344CB8AC3E}">
        <p14:creationId xmlns:p14="http://schemas.microsoft.com/office/powerpoint/2010/main" val="1753627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62</a:t>
            </a:fld>
            <a:endParaRPr lang="en-US" sz="3600" dirty="0">
              <a:solidFill>
                <a:schemeClr val="tx1"/>
              </a:solidFill>
            </a:endParaRPr>
          </a:p>
        </p:txBody>
      </p:sp>
      <p:sp>
        <p:nvSpPr>
          <p:cNvPr id="3" name="TextBox 2">
            <a:extLst>
              <a:ext uri="{FF2B5EF4-FFF2-40B4-BE49-F238E27FC236}">
                <a16:creationId xmlns:a16="http://schemas.microsoft.com/office/drawing/2014/main" id="{95C0A4F2-71BF-6C4F-9C21-001EA76DA087}"/>
              </a:ext>
            </a:extLst>
          </p:cNvPr>
          <p:cNvSpPr txBox="1"/>
          <p:nvPr/>
        </p:nvSpPr>
        <p:spPr>
          <a:xfrm>
            <a:off x="426849" y="1548854"/>
            <a:ext cx="11553341" cy="5078313"/>
          </a:xfrm>
          <a:prstGeom prst="rect">
            <a:avLst/>
          </a:prstGeom>
          <a:noFill/>
        </p:spPr>
        <p:txBody>
          <a:bodyPr wrap="square" rtlCol="0">
            <a:spAutoFit/>
          </a:bodyPr>
          <a:lstStyle/>
          <a:p>
            <a:r>
              <a:rPr lang="en-US" sz="3600" dirty="0"/>
              <a:t>As Baptist History indicates there were those ‘separatists’ who were not looking to renovate, but rather were separate.] His contribution to the textual issue is the Greek text he edited and printed in 1516, followed by four other editions. He led the way in going back to a Greek source, rather than a Latin source for the Bible.” [Explanation Mine] The motivation for Erasmus was to speak against the corrupt ‘Latin Vulgate’ widely used by the church of Rome which was translated by Jerome. (1517 – 1648 Protestant Reformation)</a:t>
            </a:r>
          </a:p>
        </p:txBody>
      </p:sp>
    </p:spTree>
    <p:extLst>
      <p:ext uri="{BB962C8B-B14F-4D97-AF65-F5344CB8AC3E}">
        <p14:creationId xmlns:p14="http://schemas.microsoft.com/office/powerpoint/2010/main" val="3936866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4072" y="544249"/>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63</a:t>
            </a:fld>
            <a:endParaRPr lang="en-US" sz="3600" dirty="0">
              <a:solidFill>
                <a:schemeClr val="tx1"/>
              </a:solidFill>
            </a:endParaRPr>
          </a:p>
        </p:txBody>
      </p:sp>
      <p:sp>
        <p:nvSpPr>
          <p:cNvPr id="3" name="TextBox 2">
            <a:extLst>
              <a:ext uri="{FF2B5EF4-FFF2-40B4-BE49-F238E27FC236}">
                <a16:creationId xmlns:a16="http://schemas.microsoft.com/office/drawing/2014/main" id="{95C0A4F2-71BF-6C4F-9C21-001EA76DA087}"/>
              </a:ext>
            </a:extLst>
          </p:cNvPr>
          <p:cNvSpPr txBox="1"/>
          <p:nvPr/>
        </p:nvSpPr>
        <p:spPr>
          <a:xfrm>
            <a:off x="457846" y="1888259"/>
            <a:ext cx="11553341" cy="4524315"/>
          </a:xfrm>
          <a:prstGeom prst="rect">
            <a:avLst/>
          </a:prstGeom>
          <a:noFill/>
        </p:spPr>
        <p:txBody>
          <a:bodyPr wrap="square" rtlCol="0">
            <a:spAutoFit/>
          </a:bodyPr>
          <a:lstStyle/>
          <a:p>
            <a:r>
              <a:rPr lang="en-US" sz="3600" b="1" dirty="0"/>
              <a:t>Luther Bible (German) 1522 AD – 1534 AD</a:t>
            </a:r>
          </a:p>
          <a:p>
            <a:endParaRPr lang="en-US" sz="3600" dirty="0"/>
          </a:p>
          <a:p>
            <a:r>
              <a:rPr lang="en-US" sz="3600" dirty="0"/>
              <a:t>“He translated from the Greek text, using Erasmus' second edition (1519) of the Greek New Testament, known as the </a:t>
            </a:r>
            <a:r>
              <a:rPr lang="en-US" sz="3600" dirty="0" err="1"/>
              <a:t>Textus</a:t>
            </a:r>
            <a:r>
              <a:rPr lang="en-US" sz="3600" dirty="0"/>
              <a:t> </a:t>
            </a:r>
            <a:r>
              <a:rPr lang="en-US" sz="3600" dirty="0" err="1"/>
              <a:t>Receptus</a:t>
            </a:r>
            <a:r>
              <a:rPr lang="en-US" sz="3600" dirty="0"/>
              <a:t>. Luther did not translate directly from the Latin Vulgate translation, which was the Latin translation officially used by the Roman Catholic Church.” </a:t>
            </a:r>
          </a:p>
          <a:p>
            <a:endParaRPr lang="en-US" sz="3600" dirty="0"/>
          </a:p>
        </p:txBody>
      </p:sp>
    </p:spTree>
    <p:extLst>
      <p:ext uri="{BB962C8B-B14F-4D97-AF65-F5344CB8AC3E}">
        <p14:creationId xmlns:p14="http://schemas.microsoft.com/office/powerpoint/2010/main" val="749107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64</a:t>
            </a:fld>
            <a:endParaRPr lang="en-US" sz="3600" dirty="0">
              <a:solidFill>
                <a:schemeClr val="tx1"/>
              </a:solidFill>
            </a:endParaRPr>
          </a:p>
        </p:txBody>
      </p:sp>
      <p:pic>
        <p:nvPicPr>
          <p:cNvPr id="6" name="Picture 5">
            <a:extLst>
              <a:ext uri="{FF2B5EF4-FFF2-40B4-BE49-F238E27FC236}">
                <a16:creationId xmlns:a16="http://schemas.microsoft.com/office/drawing/2014/main" id="{9F2C7F8D-BC60-8146-AF94-2315D812B52F}"/>
              </a:ext>
            </a:extLst>
          </p:cNvPr>
          <p:cNvPicPr/>
          <p:nvPr/>
        </p:nvPicPr>
        <p:blipFill>
          <a:blip r:embed="rId2">
            <a:extLst>
              <a:ext uri="{28A0092B-C50C-407E-A947-70E740481C1C}">
                <a14:useLocalDpi xmlns:a14="http://schemas.microsoft.com/office/drawing/2010/main" val="0"/>
              </a:ext>
            </a:extLst>
          </a:blip>
          <a:stretch>
            <a:fillRect/>
          </a:stretch>
        </p:blipFill>
        <p:spPr>
          <a:xfrm>
            <a:off x="1248862" y="0"/>
            <a:ext cx="9122632" cy="7019290"/>
          </a:xfrm>
          <a:prstGeom prst="rect">
            <a:avLst/>
          </a:prstGeom>
        </p:spPr>
      </p:pic>
    </p:spTree>
    <p:extLst>
      <p:ext uri="{BB962C8B-B14F-4D97-AF65-F5344CB8AC3E}">
        <p14:creationId xmlns:p14="http://schemas.microsoft.com/office/powerpoint/2010/main" val="2729003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65</a:t>
            </a:fld>
            <a:endParaRPr lang="en-US" sz="3600" dirty="0">
              <a:solidFill>
                <a:schemeClr val="tx1"/>
              </a:solidFill>
            </a:endParaRPr>
          </a:p>
        </p:txBody>
      </p:sp>
      <p:pic>
        <p:nvPicPr>
          <p:cNvPr id="4" name="Picture 3">
            <a:extLst>
              <a:ext uri="{FF2B5EF4-FFF2-40B4-BE49-F238E27FC236}">
                <a16:creationId xmlns:a16="http://schemas.microsoft.com/office/drawing/2014/main" id="{7BD6BAB1-FAF4-164D-9E95-E3F04882D655}"/>
              </a:ext>
            </a:extLst>
          </p:cNvPr>
          <p:cNvPicPr/>
          <p:nvPr/>
        </p:nvPicPr>
        <p:blipFill>
          <a:blip r:embed="rId2">
            <a:extLst>
              <a:ext uri="{28A0092B-C50C-407E-A947-70E740481C1C}">
                <a14:useLocalDpi xmlns:a14="http://schemas.microsoft.com/office/drawing/2010/main" val="0"/>
              </a:ext>
            </a:extLst>
          </a:blip>
          <a:stretch>
            <a:fillRect/>
          </a:stretch>
        </p:blipFill>
        <p:spPr>
          <a:xfrm>
            <a:off x="1542415" y="0"/>
            <a:ext cx="8996432" cy="6947853"/>
          </a:xfrm>
          <a:prstGeom prst="rect">
            <a:avLst/>
          </a:prstGeom>
        </p:spPr>
      </p:pic>
    </p:spTree>
    <p:extLst>
      <p:ext uri="{BB962C8B-B14F-4D97-AF65-F5344CB8AC3E}">
        <p14:creationId xmlns:p14="http://schemas.microsoft.com/office/powerpoint/2010/main" val="37734957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66</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166842"/>
            <a:ext cx="11608229" cy="4524315"/>
          </a:xfrm>
          <a:prstGeom prst="rect">
            <a:avLst/>
          </a:prstGeom>
          <a:noFill/>
        </p:spPr>
        <p:txBody>
          <a:bodyPr wrap="square" rtlCol="0">
            <a:spAutoFit/>
          </a:bodyPr>
          <a:lstStyle/>
          <a:p>
            <a:r>
              <a:rPr lang="en-US" sz="3600" b="1" dirty="0"/>
              <a:t>Backdrop </a:t>
            </a:r>
          </a:p>
          <a:p>
            <a:endParaRPr lang="en-US" sz="3600" dirty="0"/>
          </a:p>
          <a:p>
            <a:r>
              <a:rPr lang="en-US" sz="3600" dirty="0"/>
              <a:t>“In Catholic England, the only Bible available was written in Latin Vulgate, a translation of proper Latin considered holy by the Roman Catholic Church. As a result, only clergy had access to copies of the Bible. Countrymen were dependent on their local priests for the reading of scripture because they could not read the text for themselves. </a:t>
            </a:r>
          </a:p>
        </p:txBody>
      </p:sp>
    </p:spTree>
    <p:extLst>
      <p:ext uri="{BB962C8B-B14F-4D97-AF65-F5344CB8AC3E}">
        <p14:creationId xmlns:p14="http://schemas.microsoft.com/office/powerpoint/2010/main" val="917234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67</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166842"/>
            <a:ext cx="11608229" cy="5078313"/>
          </a:xfrm>
          <a:prstGeom prst="rect">
            <a:avLst/>
          </a:prstGeom>
          <a:noFill/>
        </p:spPr>
        <p:txBody>
          <a:bodyPr wrap="square" rtlCol="0">
            <a:spAutoFit/>
          </a:bodyPr>
          <a:lstStyle/>
          <a:p>
            <a:r>
              <a:rPr lang="en-US" sz="3600" dirty="0"/>
              <a:t>Early in the Reformation, one of the fundamental disagreements between the Roman Church and Protestant leaders was over the distribution of the Bible in the people's common language. John Wycliffe helped make the Bible available to all people, regardless of their wealth or social standing. Wycliffe translated the whole Bible into the English language because he believed that Englishmen needed to be familiar with the scriptures on their own terms in order to know Jesus Christ. </a:t>
            </a:r>
          </a:p>
        </p:txBody>
      </p:sp>
    </p:spTree>
    <p:extLst>
      <p:ext uri="{BB962C8B-B14F-4D97-AF65-F5344CB8AC3E}">
        <p14:creationId xmlns:p14="http://schemas.microsoft.com/office/powerpoint/2010/main" val="1484699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68</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693784"/>
            <a:ext cx="11608229" cy="2308324"/>
          </a:xfrm>
          <a:prstGeom prst="rect">
            <a:avLst/>
          </a:prstGeom>
          <a:noFill/>
        </p:spPr>
        <p:txBody>
          <a:bodyPr wrap="square" rtlCol="0">
            <a:spAutoFit/>
          </a:bodyPr>
          <a:lstStyle/>
          <a:p>
            <a:r>
              <a:rPr lang="en-US" sz="3600" dirty="0"/>
              <a:t>In 1526, William Tyndale published the first complete Bible in print. This facilitated distribution at a lower cost, and soon the Bible was not only readable to English citizens, but also affordable for most people.</a:t>
            </a:r>
          </a:p>
        </p:txBody>
      </p:sp>
    </p:spTree>
    <p:extLst>
      <p:ext uri="{BB962C8B-B14F-4D97-AF65-F5344CB8AC3E}">
        <p14:creationId xmlns:p14="http://schemas.microsoft.com/office/powerpoint/2010/main" val="1381221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69</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278037"/>
            <a:ext cx="11608229" cy="5078313"/>
          </a:xfrm>
          <a:prstGeom prst="rect">
            <a:avLst/>
          </a:prstGeom>
          <a:noFill/>
        </p:spPr>
        <p:txBody>
          <a:bodyPr wrap="square" rtlCol="0">
            <a:spAutoFit/>
          </a:bodyPr>
          <a:lstStyle/>
          <a:p>
            <a:r>
              <a:rPr lang="en-US" sz="3600" b="1" dirty="0"/>
              <a:t>Tyndale’s N.T Translation 1525 A.D.</a:t>
            </a:r>
            <a:endParaRPr lang="en-US" sz="3600" dirty="0"/>
          </a:p>
          <a:p>
            <a:r>
              <a:rPr lang="en-US" sz="3600" dirty="0"/>
              <a:t>William Tyndale “was the first to translate the Bible into English from Greek (Byzantine) source. Nearly 90% of his work is still retained in the King James Bible. He died as a martyr for translating the Bible for common man.” “Tyndale's Bible is credited with being the first English translation to work directly from Hebrew and Greek texts. Furthermore, it was the first English biblical translation that was mass-produced as a result of new advances in the art of printing.”</a:t>
            </a:r>
            <a:endParaRPr lang="en-US" sz="6000" dirty="0"/>
          </a:p>
        </p:txBody>
      </p:sp>
    </p:spTree>
    <p:extLst>
      <p:ext uri="{BB962C8B-B14F-4D97-AF65-F5344CB8AC3E}">
        <p14:creationId xmlns:p14="http://schemas.microsoft.com/office/powerpoint/2010/main" val="216412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7</a:t>
            </a:fld>
            <a:endParaRPr lang="en-US" sz="3600" dirty="0">
              <a:solidFill>
                <a:schemeClr val="tx1"/>
              </a:solidFill>
            </a:endParaRPr>
          </a:p>
        </p:txBody>
      </p:sp>
      <p:pic>
        <p:nvPicPr>
          <p:cNvPr id="7" name="Picture 6">
            <a:extLst>
              <a:ext uri="{FF2B5EF4-FFF2-40B4-BE49-F238E27FC236}">
                <a16:creationId xmlns:a16="http://schemas.microsoft.com/office/drawing/2014/main" id="{520EB960-BE8F-494A-BD19-83870206C918}"/>
              </a:ext>
            </a:extLst>
          </p:cNvPr>
          <p:cNvPicPr/>
          <p:nvPr/>
        </p:nvPicPr>
        <p:blipFill>
          <a:blip r:embed="rId2">
            <a:extLst>
              <a:ext uri="{28A0092B-C50C-407E-A947-70E740481C1C}">
                <a14:useLocalDpi xmlns:a14="http://schemas.microsoft.com/office/drawing/2010/main" val="0"/>
              </a:ext>
            </a:extLst>
          </a:blip>
          <a:stretch>
            <a:fillRect/>
          </a:stretch>
        </p:blipFill>
        <p:spPr>
          <a:xfrm>
            <a:off x="418454" y="139486"/>
            <a:ext cx="5445070" cy="6581990"/>
          </a:xfrm>
          <a:prstGeom prst="rect">
            <a:avLst/>
          </a:prstGeom>
        </p:spPr>
      </p:pic>
      <p:sp>
        <p:nvSpPr>
          <p:cNvPr id="8" name="Rectangle 7">
            <a:extLst>
              <a:ext uri="{FF2B5EF4-FFF2-40B4-BE49-F238E27FC236}">
                <a16:creationId xmlns:a16="http://schemas.microsoft.com/office/drawing/2014/main" id="{CBBA0BDA-0417-A84D-AEC2-DCAF2ACCA938}"/>
              </a:ext>
            </a:extLst>
          </p:cNvPr>
          <p:cNvSpPr/>
          <p:nvPr/>
        </p:nvSpPr>
        <p:spPr>
          <a:xfrm>
            <a:off x="6096000" y="139486"/>
            <a:ext cx="5651715" cy="6090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153F43-93AD-8F46-9733-75A2C5193B9D}"/>
              </a:ext>
            </a:extLst>
          </p:cNvPr>
          <p:cNvSpPr txBox="1"/>
          <p:nvPr/>
        </p:nvSpPr>
        <p:spPr>
          <a:xfrm>
            <a:off x="6096001" y="139486"/>
            <a:ext cx="5884190" cy="6524863"/>
          </a:xfrm>
          <a:prstGeom prst="rect">
            <a:avLst/>
          </a:prstGeom>
          <a:solidFill>
            <a:schemeClr val="bg1"/>
          </a:solidFill>
        </p:spPr>
        <p:txBody>
          <a:bodyPr wrap="square" rtlCol="0">
            <a:spAutoFit/>
          </a:bodyPr>
          <a:lstStyle/>
          <a:p>
            <a:r>
              <a:rPr lang="en-US" sz="40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Lectionary 223</a:t>
            </a:r>
            <a:r>
              <a:rPr lang="en-US" sz="40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codex contains 28 lessons from the Gospels and Epistles (</a:t>
            </a:r>
            <a:r>
              <a:rPr lang="en-US" sz="40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Evangelistarium</a:t>
            </a:r>
            <a:r>
              <a:rPr lang="en-US" sz="40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40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Apostolarium</a:t>
            </a:r>
            <a:r>
              <a:rPr lang="en-US" sz="40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on 174 paper leaves (21 cm by 15.4 cm). The text is written in Greek minuscule letters, in one column per page, 22 lines per page.</a:t>
            </a:r>
            <a:r>
              <a:rPr lang="en-US" sz="4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44689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70</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278037"/>
            <a:ext cx="11608229" cy="2308324"/>
          </a:xfrm>
          <a:prstGeom prst="rect">
            <a:avLst/>
          </a:prstGeom>
          <a:noFill/>
        </p:spPr>
        <p:txBody>
          <a:bodyPr wrap="square" rtlCol="0">
            <a:spAutoFit/>
          </a:bodyPr>
          <a:lstStyle/>
          <a:p>
            <a:r>
              <a:rPr lang="en-US" sz="3600" b="1" dirty="0" err="1"/>
              <a:t>Tyndales</a:t>
            </a:r>
            <a:r>
              <a:rPr lang="en-US" sz="3600" b="1" dirty="0"/>
              <a:t> N.T Translation 1525 A.D.</a:t>
            </a:r>
          </a:p>
          <a:p>
            <a:endParaRPr lang="en-US" sz="3600" b="1" dirty="0"/>
          </a:p>
          <a:p>
            <a:r>
              <a:rPr lang="en-US" sz="3600" b="1" dirty="0"/>
              <a:t>Coverdale Bible</a:t>
            </a:r>
          </a:p>
          <a:p>
            <a:r>
              <a:rPr lang="en-US" sz="3600" b="1" dirty="0"/>
              <a:t>Matthews Bible</a:t>
            </a:r>
            <a:endParaRPr lang="en-US" sz="3600" dirty="0"/>
          </a:p>
        </p:txBody>
      </p:sp>
      <p:cxnSp>
        <p:nvCxnSpPr>
          <p:cNvPr id="5" name="Straight Arrow Connector 4">
            <a:extLst>
              <a:ext uri="{FF2B5EF4-FFF2-40B4-BE49-F238E27FC236}">
                <a16:creationId xmlns:a16="http://schemas.microsoft.com/office/drawing/2014/main" id="{E90721F5-D5D3-0E48-97B6-EEEA0AC97D6F}"/>
              </a:ext>
            </a:extLst>
          </p:cNvPr>
          <p:cNvCxnSpPr>
            <a:cxnSpLocks/>
          </p:cNvCxnSpPr>
          <p:nvPr/>
        </p:nvCxnSpPr>
        <p:spPr>
          <a:xfrm flipH="1" flipV="1">
            <a:off x="3518115" y="2727702"/>
            <a:ext cx="4215539" cy="185979"/>
          </a:xfrm>
          <a:prstGeom prst="straightConnector1">
            <a:avLst/>
          </a:prstGeom>
          <a:ln w="1111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0E4FF62-7263-454F-BD93-F50EF9CCCE36}"/>
              </a:ext>
            </a:extLst>
          </p:cNvPr>
          <p:cNvCxnSpPr>
            <a:cxnSpLocks/>
          </p:cNvCxnSpPr>
          <p:nvPr/>
        </p:nvCxnSpPr>
        <p:spPr>
          <a:xfrm flipH="1">
            <a:off x="3518115" y="2936179"/>
            <a:ext cx="4215539" cy="313841"/>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7C759B1-CE3E-534C-BB76-E1B2884BCD4C}"/>
              </a:ext>
            </a:extLst>
          </p:cNvPr>
          <p:cNvSpPr txBox="1"/>
          <p:nvPr/>
        </p:nvSpPr>
        <p:spPr>
          <a:xfrm>
            <a:off x="8092698" y="1997839"/>
            <a:ext cx="2867186" cy="2862322"/>
          </a:xfrm>
          <a:prstGeom prst="rect">
            <a:avLst/>
          </a:prstGeom>
          <a:noFill/>
        </p:spPr>
        <p:txBody>
          <a:bodyPr wrap="square" rtlCol="0">
            <a:spAutoFit/>
          </a:bodyPr>
          <a:lstStyle/>
          <a:p>
            <a:r>
              <a:rPr lang="en-US" sz="3600" b="1" dirty="0"/>
              <a:t>Miles Coverdale</a:t>
            </a:r>
          </a:p>
          <a:p>
            <a:r>
              <a:rPr lang="en-US" sz="3600" b="1" dirty="0"/>
              <a:t>Continued </a:t>
            </a:r>
            <a:r>
              <a:rPr lang="en-US" sz="3600" b="1" dirty="0" err="1"/>
              <a:t>Tyndales</a:t>
            </a:r>
            <a:r>
              <a:rPr lang="en-US" sz="3600" b="1" dirty="0"/>
              <a:t> Work</a:t>
            </a:r>
          </a:p>
        </p:txBody>
      </p:sp>
    </p:spTree>
    <p:extLst>
      <p:ext uri="{BB962C8B-B14F-4D97-AF65-F5344CB8AC3E}">
        <p14:creationId xmlns:p14="http://schemas.microsoft.com/office/powerpoint/2010/main" val="17894401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71</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981475"/>
            <a:ext cx="11608229" cy="6186309"/>
          </a:xfrm>
          <a:prstGeom prst="rect">
            <a:avLst/>
          </a:prstGeom>
          <a:noFill/>
        </p:spPr>
        <p:txBody>
          <a:bodyPr wrap="square" rtlCol="0">
            <a:spAutoFit/>
          </a:bodyPr>
          <a:lstStyle/>
          <a:p>
            <a:r>
              <a:rPr lang="en-US" sz="3600" b="1" dirty="0"/>
              <a:t>Geneva Bible 1560 AD</a:t>
            </a:r>
          </a:p>
          <a:p>
            <a:r>
              <a:rPr lang="en-US" sz="3600" dirty="0"/>
              <a:t>The Geneva Bible is one of the most historically significant translations of the Bible into English, preceding the King James Version by 51 years. It was the primary Bible of 16th-century English Protestantism and was used by William Shakespeare, Oliver Cromwell, John Knox, John Donne, and John Bunyan, author of The Pilgrim's Progress (1678). It was one of the Bibles taken to America on the Mayflower (Pilgrim Hall Museum has collected several Bibles of Mayflower passengers). </a:t>
            </a:r>
            <a:endParaRPr lang="en-US" sz="3600" b="1" dirty="0"/>
          </a:p>
          <a:p>
            <a:endParaRPr lang="en-US" sz="3600" dirty="0"/>
          </a:p>
        </p:txBody>
      </p:sp>
    </p:spTree>
    <p:extLst>
      <p:ext uri="{BB962C8B-B14F-4D97-AF65-F5344CB8AC3E}">
        <p14:creationId xmlns:p14="http://schemas.microsoft.com/office/powerpoint/2010/main" val="6091720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72</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981475"/>
            <a:ext cx="11608229" cy="4524315"/>
          </a:xfrm>
          <a:prstGeom prst="rect">
            <a:avLst/>
          </a:prstGeom>
          <a:noFill/>
        </p:spPr>
        <p:txBody>
          <a:bodyPr wrap="square" rtlCol="0">
            <a:spAutoFit/>
          </a:bodyPr>
          <a:lstStyle/>
          <a:p>
            <a:r>
              <a:rPr lang="en-US" sz="3600" dirty="0"/>
              <a:t>The Geneva Bible was </a:t>
            </a:r>
            <a:r>
              <a:rPr lang="en-US" sz="3600" b="1" dirty="0"/>
              <a:t>used by many English Dissenters</a:t>
            </a:r>
            <a:r>
              <a:rPr lang="en-US" sz="3600" dirty="0"/>
              <a:t>, and it was still respected by Oliver Cromwell's soldiers at the time of the English Civil War, in the booklet "Cromwell's Soldiers' Pocket Bible". This version of the Bible is significant because, for the very first time, a mechanically printed, mass-produced Bible was made available directly to the general public which came with a variety of scriptural study guides and aids (collectively called an apparatus), which included verse</a:t>
            </a:r>
          </a:p>
        </p:txBody>
      </p:sp>
    </p:spTree>
    <p:extLst>
      <p:ext uri="{BB962C8B-B14F-4D97-AF65-F5344CB8AC3E}">
        <p14:creationId xmlns:p14="http://schemas.microsoft.com/office/powerpoint/2010/main" val="1827796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73</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253324"/>
            <a:ext cx="11608229" cy="3970318"/>
          </a:xfrm>
          <a:prstGeom prst="rect">
            <a:avLst/>
          </a:prstGeom>
          <a:noFill/>
        </p:spPr>
        <p:txBody>
          <a:bodyPr wrap="square" rtlCol="0">
            <a:spAutoFit/>
          </a:bodyPr>
          <a:lstStyle/>
          <a:p>
            <a:r>
              <a:rPr lang="en-US" sz="3600" dirty="0"/>
              <a:t>citations that allow the reader to cross-reference one verse with numerous relevant verses in the rest of the Bible, introductions to each book of the Bible that acted to summarize all of the material that each book would cover, maps, tables, woodcut illustrations and indices. </a:t>
            </a:r>
          </a:p>
          <a:p>
            <a:endParaRPr lang="en-US" sz="3600" b="1" dirty="0"/>
          </a:p>
          <a:p>
            <a:r>
              <a:rPr lang="en-US" sz="3600" b="1" dirty="0"/>
              <a:t>And in response to this we have the ‘Bishops Bible’ (1568)</a:t>
            </a:r>
          </a:p>
        </p:txBody>
      </p:sp>
    </p:spTree>
    <p:extLst>
      <p:ext uri="{BB962C8B-B14F-4D97-AF65-F5344CB8AC3E}">
        <p14:creationId xmlns:p14="http://schemas.microsoft.com/office/powerpoint/2010/main" val="24678696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74</a:t>
            </a:fld>
            <a:endParaRPr lang="en-US" sz="3600" dirty="0">
              <a:solidFill>
                <a:schemeClr val="tx1"/>
              </a:solidFill>
            </a:endParaRPr>
          </a:p>
        </p:txBody>
      </p:sp>
      <p:pic>
        <p:nvPicPr>
          <p:cNvPr id="4" name="Picture 3">
            <a:extLst>
              <a:ext uri="{FF2B5EF4-FFF2-40B4-BE49-F238E27FC236}">
                <a16:creationId xmlns:a16="http://schemas.microsoft.com/office/drawing/2014/main" id="{070EEB65-C5E7-B644-9BE1-CD0F39828163}"/>
              </a:ext>
            </a:extLst>
          </p:cNvPr>
          <p:cNvPicPr/>
          <p:nvPr/>
        </p:nvPicPr>
        <p:blipFill>
          <a:blip r:embed="rId2">
            <a:extLst>
              <a:ext uri="{28A0092B-C50C-407E-A947-70E740481C1C}">
                <a14:useLocalDpi xmlns:a14="http://schemas.microsoft.com/office/drawing/2010/main" val="0"/>
              </a:ext>
            </a:extLst>
          </a:blip>
          <a:stretch>
            <a:fillRect/>
          </a:stretch>
        </p:blipFill>
        <p:spPr>
          <a:xfrm>
            <a:off x="1611768" y="448233"/>
            <a:ext cx="4286524" cy="5985647"/>
          </a:xfrm>
          <a:prstGeom prst="rect">
            <a:avLst/>
          </a:prstGeom>
        </p:spPr>
      </p:pic>
    </p:spTree>
    <p:extLst>
      <p:ext uri="{BB962C8B-B14F-4D97-AF65-F5344CB8AC3E}">
        <p14:creationId xmlns:p14="http://schemas.microsoft.com/office/powerpoint/2010/main" val="17428600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75</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253324"/>
            <a:ext cx="11608229" cy="5078313"/>
          </a:xfrm>
          <a:prstGeom prst="rect">
            <a:avLst/>
          </a:prstGeom>
          <a:noFill/>
        </p:spPr>
        <p:txBody>
          <a:bodyPr wrap="square" rtlCol="0">
            <a:spAutoFit/>
          </a:bodyPr>
          <a:lstStyle/>
          <a:p>
            <a:r>
              <a:rPr lang="en-US" sz="3600" b="1" dirty="0" err="1"/>
              <a:t>Beza’s</a:t>
            </a:r>
            <a:r>
              <a:rPr lang="en-US" sz="3600" b="1" dirty="0"/>
              <a:t> Greek N.T. 1598 AD</a:t>
            </a:r>
          </a:p>
          <a:p>
            <a:endParaRPr lang="en-US" sz="3600" dirty="0"/>
          </a:p>
          <a:p>
            <a:r>
              <a:rPr lang="en-US" sz="3600" dirty="0"/>
              <a:t>Theodore </a:t>
            </a:r>
            <a:r>
              <a:rPr lang="en-US" sz="3600" dirty="0" err="1"/>
              <a:t>Beza</a:t>
            </a:r>
            <a:r>
              <a:rPr lang="en-US" sz="3600" dirty="0"/>
              <a:t> was the successor of John Calvin at Geneva. He also continued in the line of Received Text editions. His 1598 Greek edition was used heavily by the King James translators. </a:t>
            </a:r>
            <a:r>
              <a:rPr lang="en-US" sz="3600" dirty="0" err="1"/>
              <a:t>Beza</a:t>
            </a:r>
            <a:r>
              <a:rPr lang="en-US" sz="3600" dirty="0"/>
              <a:t> believed his manuscripts were influenced by Waldensian Christians- an early group of Christians, outside of Catholicism, dating back to AD 120.</a:t>
            </a:r>
          </a:p>
          <a:p>
            <a:r>
              <a:rPr lang="en-US" sz="3600" b="1" dirty="0"/>
              <a:t>Robert Stephanus – Middle Man between Greek NT</a:t>
            </a:r>
          </a:p>
        </p:txBody>
      </p:sp>
    </p:spTree>
    <p:extLst>
      <p:ext uri="{BB962C8B-B14F-4D97-AF65-F5344CB8AC3E}">
        <p14:creationId xmlns:p14="http://schemas.microsoft.com/office/powerpoint/2010/main" val="5204296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76</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253324"/>
            <a:ext cx="11608229" cy="4524315"/>
          </a:xfrm>
          <a:prstGeom prst="rect">
            <a:avLst/>
          </a:prstGeom>
          <a:noFill/>
        </p:spPr>
        <p:txBody>
          <a:bodyPr wrap="square" rtlCol="0">
            <a:spAutoFit/>
          </a:bodyPr>
          <a:lstStyle/>
          <a:p>
            <a:r>
              <a:rPr lang="en-US" sz="3600" b="1" dirty="0"/>
              <a:t>King James Translation – </a:t>
            </a:r>
            <a:endParaRPr lang="en-US" sz="3600" dirty="0"/>
          </a:p>
          <a:p>
            <a:r>
              <a:rPr lang="en-US" sz="3600" dirty="0"/>
              <a:t> </a:t>
            </a:r>
          </a:p>
          <a:p>
            <a:r>
              <a:rPr lang="en-US" sz="3600" dirty="0"/>
              <a:t>King James Version (KJV), also called Authorized Version or King James Bible, English translation of the Bible published in 1611 under the auspices of King James I of England. The translation had a marked influence on English literary style and was generally accepted as the standard English Bible from the mid-17th to the early 20th century.</a:t>
            </a:r>
          </a:p>
        </p:txBody>
      </p:sp>
    </p:spTree>
    <p:extLst>
      <p:ext uri="{BB962C8B-B14F-4D97-AF65-F5344CB8AC3E}">
        <p14:creationId xmlns:p14="http://schemas.microsoft.com/office/powerpoint/2010/main" val="10929600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77</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253324"/>
            <a:ext cx="11608229" cy="5078313"/>
          </a:xfrm>
          <a:prstGeom prst="rect">
            <a:avLst/>
          </a:prstGeom>
          <a:noFill/>
        </p:spPr>
        <p:txBody>
          <a:bodyPr wrap="square" rtlCol="0">
            <a:spAutoFit/>
          </a:bodyPr>
          <a:lstStyle/>
          <a:p>
            <a:r>
              <a:rPr lang="en-US" sz="3600" dirty="0"/>
              <a:t>The reign of Queen Elizabeth I (1558–1603) succeeded in imposing a high degree of uniformity upon the Church of England. Protestantism was reinstated as the official religion of England after the short reign of Mary I (1553–58), who had attempted to restore Roman Catholicism in the country. In 1604, soon after James’s coronation as king of England, a conference of churchmen requested that the English Bible be revised because existing translations “were corrupt and not answerable to the truth of the original.”</a:t>
            </a:r>
          </a:p>
        </p:txBody>
      </p:sp>
    </p:spTree>
    <p:extLst>
      <p:ext uri="{BB962C8B-B14F-4D97-AF65-F5344CB8AC3E}">
        <p14:creationId xmlns:p14="http://schemas.microsoft.com/office/powerpoint/2010/main" val="31607472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78</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536174"/>
            <a:ext cx="11608229" cy="3785652"/>
          </a:xfrm>
          <a:prstGeom prst="rect">
            <a:avLst/>
          </a:prstGeom>
          <a:noFill/>
        </p:spPr>
        <p:txBody>
          <a:bodyPr wrap="square" rtlCol="0">
            <a:spAutoFit/>
          </a:bodyPr>
          <a:lstStyle/>
          <a:p>
            <a:r>
              <a:rPr lang="en-US" sz="4000" dirty="0"/>
              <a:t>The Great Bible that had been authorized by Henry VIII (1538) enjoyed some popularity, but its successive editions contained several inconsistencies. The Bishops’ Bible (1568) was well regarded by the clergy but failed to gain wide acceptance or the official authorization of Elizabeth. </a:t>
            </a:r>
          </a:p>
        </p:txBody>
      </p:sp>
    </p:spTree>
    <p:extLst>
      <p:ext uri="{BB962C8B-B14F-4D97-AF65-F5344CB8AC3E}">
        <p14:creationId xmlns:p14="http://schemas.microsoft.com/office/powerpoint/2010/main" val="5195836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79</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536174"/>
            <a:ext cx="11608229" cy="4401205"/>
          </a:xfrm>
          <a:prstGeom prst="rect">
            <a:avLst/>
          </a:prstGeom>
          <a:noFill/>
        </p:spPr>
        <p:txBody>
          <a:bodyPr wrap="square" rtlCol="0">
            <a:spAutoFit/>
          </a:bodyPr>
          <a:lstStyle/>
          <a:p>
            <a:r>
              <a:rPr lang="en-US" sz="4000" dirty="0"/>
              <a:t>The most popular English translation was the Geneva Bible (1557; first published in England in 1576), which had been made in Geneva by English Protestants living in exile during Mary’s persecutions. Never authorized by the crown, it was particularly popular among Puritans but not among many more-conservative clergymen.</a:t>
            </a:r>
          </a:p>
        </p:txBody>
      </p:sp>
    </p:spTree>
    <p:extLst>
      <p:ext uri="{BB962C8B-B14F-4D97-AF65-F5344CB8AC3E}">
        <p14:creationId xmlns:p14="http://schemas.microsoft.com/office/powerpoint/2010/main" val="177297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5" name="TextBox 4"/>
          <p:cNvSpPr txBox="1"/>
          <p:nvPr/>
        </p:nvSpPr>
        <p:spPr>
          <a:xfrm>
            <a:off x="565484" y="1931320"/>
            <a:ext cx="11352713" cy="3285515"/>
          </a:xfrm>
          <a:prstGeom prst="rect">
            <a:avLst/>
          </a:prstGeom>
          <a:noFill/>
        </p:spPr>
        <p:txBody>
          <a:bodyPr wrap="square" rtlCol="0">
            <a:spAutoFit/>
          </a:bodyPr>
          <a:lstStyle/>
          <a:p>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Papyri – </a:t>
            </a:r>
            <a:r>
              <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 a partial fragment of text or portion written on a material similar to thick paper (Pith of a papyrus plant) (Approximately 125~130 in existence, </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150 AD – 6</a:t>
            </a:r>
            <a:r>
              <a:rPr lang="en-US" sz="40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t>
            </a:r>
            <a:r>
              <a:rPr lang="en-US" sz="4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Century</a:t>
            </a:r>
            <a:r>
              <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900"/>
              </a:spcBef>
              <a:spcAft>
                <a:spcPts val="900"/>
              </a:spcAft>
            </a:pPr>
            <a:endParaRPr lang="en-US" sz="4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8</a:t>
            </a:fld>
            <a:endParaRPr lang="en-US" sz="3600" dirty="0">
              <a:solidFill>
                <a:schemeClr val="tx1"/>
              </a:solidFill>
            </a:endParaRPr>
          </a:p>
        </p:txBody>
      </p:sp>
    </p:spTree>
    <p:extLst>
      <p:ext uri="{BB962C8B-B14F-4D97-AF65-F5344CB8AC3E}">
        <p14:creationId xmlns:p14="http://schemas.microsoft.com/office/powerpoint/2010/main" val="38346558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80</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918336"/>
            <a:ext cx="11608229" cy="5016758"/>
          </a:xfrm>
          <a:prstGeom prst="rect">
            <a:avLst/>
          </a:prstGeom>
          <a:noFill/>
        </p:spPr>
        <p:txBody>
          <a:bodyPr wrap="square" rtlCol="0">
            <a:spAutoFit/>
          </a:bodyPr>
          <a:lstStyle/>
          <a:p>
            <a:r>
              <a:rPr lang="en-US" sz="4000" dirty="0"/>
              <a:t>Not since the Septuagint—the Greek-language version of the Hebrew Scriptures (Old Testament) produced between the 3rd and the 2nd centuries BCE—had a translation of the Bible been undertaken under royal sponsorship as a cooperative venture on so grandiose a scale. An elaborate set of rules was contrived to curb individual proclivities and to ensure the translation’s scholarly and nonpartisan character. </a:t>
            </a:r>
            <a:endParaRPr lang="en-US" sz="7200" dirty="0"/>
          </a:p>
        </p:txBody>
      </p:sp>
    </p:spTree>
    <p:extLst>
      <p:ext uri="{BB962C8B-B14F-4D97-AF65-F5344CB8AC3E}">
        <p14:creationId xmlns:p14="http://schemas.microsoft.com/office/powerpoint/2010/main" val="12087516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81</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918336"/>
            <a:ext cx="11608229" cy="5632311"/>
          </a:xfrm>
          <a:prstGeom prst="rect">
            <a:avLst/>
          </a:prstGeom>
          <a:noFill/>
        </p:spPr>
        <p:txBody>
          <a:bodyPr wrap="square" rtlCol="0">
            <a:spAutoFit/>
          </a:bodyPr>
          <a:lstStyle/>
          <a:p>
            <a:r>
              <a:rPr lang="en-US" sz="4000" dirty="0"/>
              <a:t>The translators used not only extant English-language translations, including the partial translation by William Tyndale (c. 1490–1536), but also Jewish commentaries to guide their work. The wealth of scholarly tools available to the translators made their final choice of rendering an exercise in originality and independent judgment. For this reason, the new version was more faithful to the original languages of the Bible and more scholarly than any of its predecessors.</a:t>
            </a:r>
            <a:endParaRPr lang="en-US" sz="16600" dirty="0"/>
          </a:p>
        </p:txBody>
      </p:sp>
    </p:spTree>
    <p:extLst>
      <p:ext uri="{BB962C8B-B14F-4D97-AF65-F5344CB8AC3E}">
        <p14:creationId xmlns:p14="http://schemas.microsoft.com/office/powerpoint/2010/main" val="4080557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82</a:t>
            </a:fld>
            <a:endParaRPr lang="en-US" sz="3600" dirty="0">
              <a:solidFill>
                <a:schemeClr val="tx1"/>
              </a:solidFill>
            </a:endParaRPr>
          </a:p>
        </p:txBody>
      </p:sp>
      <p:sp>
        <p:nvSpPr>
          <p:cNvPr id="3" name="TextBox 2">
            <a:extLst>
              <a:ext uri="{FF2B5EF4-FFF2-40B4-BE49-F238E27FC236}">
                <a16:creationId xmlns:a16="http://schemas.microsoft.com/office/drawing/2014/main" id="{37A42D98-EBA9-C644-87C7-D16B34E02A55}"/>
              </a:ext>
            </a:extLst>
          </p:cNvPr>
          <p:cNvSpPr txBox="1"/>
          <p:nvPr/>
        </p:nvSpPr>
        <p:spPr>
          <a:xfrm>
            <a:off x="291885" y="1684455"/>
            <a:ext cx="11608229" cy="2554545"/>
          </a:xfrm>
          <a:prstGeom prst="rect">
            <a:avLst/>
          </a:prstGeom>
          <a:noFill/>
        </p:spPr>
        <p:txBody>
          <a:bodyPr wrap="square" rtlCol="0">
            <a:spAutoFit/>
          </a:bodyPr>
          <a:lstStyle/>
          <a:p>
            <a:r>
              <a:rPr lang="en-US" sz="4000" dirty="0"/>
              <a:t>The impact of the original Hebrew upon the revisers was so pronounced that they seem to have made a conscious effort to imitate its rhythm and style in their translation of the Hebrew Scriptures.</a:t>
            </a:r>
            <a:endParaRPr lang="en-US" sz="49600" dirty="0"/>
          </a:p>
        </p:txBody>
      </p:sp>
    </p:spTree>
    <p:extLst>
      <p:ext uri="{BB962C8B-B14F-4D97-AF65-F5344CB8AC3E}">
        <p14:creationId xmlns:p14="http://schemas.microsoft.com/office/powerpoint/2010/main" val="255511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5484" y="605757"/>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t>Section 2 History of Preservation</a:t>
            </a:r>
          </a:p>
        </p:txBody>
      </p:sp>
      <p:sp>
        <p:nvSpPr>
          <p:cNvPr id="2" name="Slide Number Placeholder 1"/>
          <p:cNvSpPr>
            <a:spLocks noGrp="1"/>
          </p:cNvSpPr>
          <p:nvPr>
            <p:ph type="sldNum" sz="quarter" idx="12"/>
          </p:nvPr>
        </p:nvSpPr>
        <p:spPr/>
        <p:txBody>
          <a:bodyPr/>
          <a:lstStyle/>
          <a:p>
            <a:fld id="{BE5FDBE8-B341-5540-9D7F-D16BA7597644}" type="slidenum">
              <a:rPr lang="en-US" sz="3600" smtClean="0">
                <a:solidFill>
                  <a:schemeClr val="tx1"/>
                </a:solidFill>
              </a:rPr>
              <a:t>9</a:t>
            </a:fld>
            <a:endParaRPr lang="en-US" sz="3600" dirty="0">
              <a:solidFill>
                <a:schemeClr val="tx1"/>
              </a:solidFill>
            </a:endParaRPr>
          </a:p>
        </p:txBody>
      </p:sp>
      <p:sp>
        <p:nvSpPr>
          <p:cNvPr id="3" name="TextBox 2">
            <a:extLst>
              <a:ext uri="{FF2B5EF4-FFF2-40B4-BE49-F238E27FC236}">
                <a16:creationId xmlns:a16="http://schemas.microsoft.com/office/drawing/2014/main" id="{29153F43-93AD-8F46-9733-75A2C5193B9D}"/>
              </a:ext>
            </a:extLst>
          </p:cNvPr>
          <p:cNvSpPr txBox="1"/>
          <p:nvPr/>
        </p:nvSpPr>
        <p:spPr>
          <a:xfrm>
            <a:off x="6096001" y="139486"/>
            <a:ext cx="5884190" cy="6463308"/>
          </a:xfrm>
          <a:prstGeom prst="rect">
            <a:avLst/>
          </a:prstGeom>
          <a:solidFill>
            <a:schemeClr val="bg1"/>
          </a:solidFill>
        </p:spPr>
        <p:txBody>
          <a:bodyPr wrap="square" rtlCol="0">
            <a:spAutoFit/>
          </a:bodyPr>
          <a:lstStyle/>
          <a:p>
            <a:r>
              <a:rPr lang="en-US" sz="4400" i="1" dirty="0"/>
              <a:t>Fragment: Matthew 1:1-9, 12-13, 1:14-20, 23 (250 AD)</a:t>
            </a:r>
            <a:endParaRPr lang="en-US" sz="4400" dirty="0"/>
          </a:p>
          <a:p>
            <a:r>
              <a:rPr lang="en-US" sz="4400" i="1" dirty="0"/>
              <a:t>http://www.csntm.org/Manuscript/View/GA_P1</a:t>
            </a:r>
          </a:p>
          <a:p>
            <a:endParaRPr lang="en-US" sz="4400" i="1" dirty="0"/>
          </a:p>
          <a:p>
            <a:endParaRPr lang="en-US" sz="4400" i="1" dirty="0"/>
          </a:p>
          <a:p>
            <a:endParaRPr lang="en-US" sz="4400" i="1" dirty="0"/>
          </a:p>
          <a:p>
            <a:endParaRPr lang="en-US" sz="4400" dirty="0"/>
          </a:p>
          <a:p>
            <a:endParaRPr lang="en-US" dirty="0"/>
          </a:p>
        </p:txBody>
      </p:sp>
      <p:pic>
        <p:nvPicPr>
          <p:cNvPr id="10" name="Picture 9">
            <a:extLst>
              <a:ext uri="{FF2B5EF4-FFF2-40B4-BE49-F238E27FC236}">
                <a16:creationId xmlns:a16="http://schemas.microsoft.com/office/drawing/2014/main" id="{927B8A7C-B743-3F47-9F19-801ADAC4CA9A}"/>
              </a:ext>
            </a:extLst>
          </p:cNvPr>
          <p:cNvPicPr/>
          <p:nvPr/>
        </p:nvPicPr>
        <p:blipFill>
          <a:blip r:embed="rId2">
            <a:extLst>
              <a:ext uri="{28A0092B-C50C-407E-A947-70E740481C1C}">
                <a14:useLocalDpi xmlns:a14="http://schemas.microsoft.com/office/drawing/2010/main" val="0"/>
              </a:ext>
            </a:extLst>
          </a:blip>
          <a:stretch>
            <a:fillRect/>
          </a:stretch>
        </p:blipFill>
        <p:spPr>
          <a:xfrm>
            <a:off x="170271" y="139485"/>
            <a:ext cx="5693253" cy="6524863"/>
          </a:xfrm>
          <a:prstGeom prst="rect">
            <a:avLst/>
          </a:prstGeom>
        </p:spPr>
      </p:pic>
    </p:spTree>
    <p:extLst>
      <p:ext uri="{BB962C8B-B14F-4D97-AF65-F5344CB8AC3E}">
        <p14:creationId xmlns:p14="http://schemas.microsoft.com/office/powerpoint/2010/main" val="247058592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1466</TotalTime>
  <Words>4382</Words>
  <Application>Microsoft Macintosh PowerPoint</Application>
  <PresentationFormat>Widescreen</PresentationFormat>
  <Paragraphs>296</Paragraphs>
  <Slides>82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82</vt:i4>
      </vt:variant>
    </vt:vector>
  </HeadingPairs>
  <TitlesOfParts>
    <vt:vector size="87" baseType="lpstr">
      <vt:lpstr>Arial</vt:lpstr>
      <vt:lpstr>Calibri</vt:lpstr>
      <vt:lpstr>Calibri Light</vt:lpstr>
      <vt:lpstr>Times New Roman</vt:lpstr>
      <vt:lpstr>1_Office Theme</vt:lpstr>
      <vt:lpstr>PowerPoint Presentation</vt:lpstr>
      <vt:lpstr>Section 2 History of Preservation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Grandinetti</dc:creator>
  <cp:lastModifiedBy>James Grandinetti</cp:lastModifiedBy>
  <cp:revision>19</cp:revision>
  <dcterms:created xsi:type="dcterms:W3CDTF">2018-03-02T17:32:21Z</dcterms:created>
  <dcterms:modified xsi:type="dcterms:W3CDTF">2018-03-25T13:21:54Z</dcterms:modified>
</cp:coreProperties>
</file>