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7"/>
  </p:notesMasterIdLst>
  <p:sldIdLst>
    <p:sldId id="256" r:id="rId2"/>
    <p:sldId id="336" r:id="rId3"/>
    <p:sldId id="332" r:id="rId4"/>
    <p:sldId id="334" r:id="rId5"/>
    <p:sldId id="335" r:id="rId6"/>
    <p:sldId id="267" r:id="rId7"/>
    <p:sldId id="268" r:id="rId8"/>
    <p:sldId id="269" r:id="rId9"/>
    <p:sldId id="270" r:id="rId10"/>
    <p:sldId id="277" r:id="rId11"/>
    <p:sldId id="278" r:id="rId12"/>
    <p:sldId id="273" r:id="rId13"/>
    <p:sldId id="274" r:id="rId14"/>
    <p:sldId id="275" r:id="rId15"/>
    <p:sldId id="276" r:id="rId16"/>
    <p:sldId id="279" r:id="rId17"/>
    <p:sldId id="257" r:id="rId18"/>
    <p:sldId id="258" r:id="rId19"/>
    <p:sldId id="259" r:id="rId20"/>
    <p:sldId id="260" r:id="rId21"/>
    <p:sldId id="261" r:id="rId22"/>
    <p:sldId id="262" r:id="rId23"/>
    <p:sldId id="263" r:id="rId24"/>
    <p:sldId id="264" r:id="rId25"/>
    <p:sldId id="265" r:id="rId26"/>
    <p:sldId id="266"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2" r:id="rId113"/>
    <p:sldId id="370" r:id="rId114"/>
    <p:sldId id="371"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14"/>
    <p:restoredTop sz="94662"/>
  </p:normalViewPr>
  <p:slideViewPr>
    <p:cSldViewPr snapToGrid="0" snapToObjects="1" showGuides="1">
      <p:cViewPr varScale="1">
        <p:scale>
          <a:sx n="64" d="100"/>
          <a:sy n="64" d="100"/>
        </p:scale>
        <p:origin x="192" y="7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999D9-C09B-FE4C-ADDA-75620427A489}" type="datetimeFigureOut">
              <a:rPr lang="en-US" smtClean="0"/>
              <a:t>3/2/18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E47E5-8890-854D-BB36-0E7073E798F3}" type="slidenum">
              <a:rPr lang="en-US" smtClean="0"/>
              <a:t>‹#›</a:t>
            </a:fld>
            <a:endParaRPr lang="en-US"/>
          </a:p>
        </p:txBody>
      </p:sp>
    </p:spTree>
    <p:extLst>
      <p:ext uri="{BB962C8B-B14F-4D97-AF65-F5344CB8AC3E}">
        <p14:creationId xmlns:p14="http://schemas.microsoft.com/office/powerpoint/2010/main" val="189363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1</a:t>
            </a:fld>
            <a:endParaRPr lang="en-US"/>
          </a:p>
        </p:txBody>
      </p:sp>
    </p:spTree>
    <p:extLst>
      <p:ext uri="{BB962C8B-B14F-4D97-AF65-F5344CB8AC3E}">
        <p14:creationId xmlns:p14="http://schemas.microsoft.com/office/powerpoint/2010/main" val="114618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132</a:t>
            </a:fld>
            <a:endParaRPr lang="en-US"/>
          </a:p>
        </p:txBody>
      </p:sp>
    </p:spTree>
    <p:extLst>
      <p:ext uri="{BB962C8B-B14F-4D97-AF65-F5344CB8AC3E}">
        <p14:creationId xmlns:p14="http://schemas.microsoft.com/office/powerpoint/2010/main" val="16740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133</a:t>
            </a:fld>
            <a:endParaRPr lang="en-US"/>
          </a:p>
        </p:txBody>
      </p:sp>
    </p:spTree>
    <p:extLst>
      <p:ext uri="{BB962C8B-B14F-4D97-AF65-F5344CB8AC3E}">
        <p14:creationId xmlns:p14="http://schemas.microsoft.com/office/powerpoint/2010/main" val="199659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134</a:t>
            </a:fld>
            <a:endParaRPr lang="en-US"/>
          </a:p>
        </p:txBody>
      </p:sp>
    </p:spTree>
    <p:extLst>
      <p:ext uri="{BB962C8B-B14F-4D97-AF65-F5344CB8AC3E}">
        <p14:creationId xmlns:p14="http://schemas.microsoft.com/office/powerpoint/2010/main" val="663661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135</a:t>
            </a:fld>
            <a:endParaRPr lang="en-US"/>
          </a:p>
        </p:txBody>
      </p:sp>
    </p:spTree>
    <p:extLst>
      <p:ext uri="{BB962C8B-B14F-4D97-AF65-F5344CB8AC3E}">
        <p14:creationId xmlns:p14="http://schemas.microsoft.com/office/powerpoint/2010/main" val="340681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136</a:t>
            </a:fld>
            <a:endParaRPr lang="en-US"/>
          </a:p>
        </p:txBody>
      </p:sp>
    </p:spTree>
    <p:extLst>
      <p:ext uri="{BB962C8B-B14F-4D97-AF65-F5344CB8AC3E}">
        <p14:creationId xmlns:p14="http://schemas.microsoft.com/office/powerpoint/2010/main" val="47318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137</a:t>
            </a:fld>
            <a:endParaRPr lang="en-US"/>
          </a:p>
        </p:txBody>
      </p:sp>
    </p:spTree>
    <p:extLst>
      <p:ext uri="{BB962C8B-B14F-4D97-AF65-F5344CB8AC3E}">
        <p14:creationId xmlns:p14="http://schemas.microsoft.com/office/powerpoint/2010/main" val="135245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138</a:t>
            </a:fld>
            <a:endParaRPr lang="en-US"/>
          </a:p>
        </p:txBody>
      </p:sp>
    </p:spTree>
    <p:extLst>
      <p:ext uri="{BB962C8B-B14F-4D97-AF65-F5344CB8AC3E}">
        <p14:creationId xmlns:p14="http://schemas.microsoft.com/office/powerpoint/2010/main" val="167916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3</a:t>
            </a:fld>
            <a:endParaRPr lang="en-US"/>
          </a:p>
        </p:txBody>
      </p:sp>
    </p:spTree>
    <p:extLst>
      <p:ext uri="{BB962C8B-B14F-4D97-AF65-F5344CB8AC3E}">
        <p14:creationId xmlns:p14="http://schemas.microsoft.com/office/powerpoint/2010/main" val="142965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BE47E5-8890-854D-BB36-0E7073E798F3}" type="slidenum">
              <a:rPr lang="en-US" smtClean="0"/>
              <a:t>20</a:t>
            </a:fld>
            <a:endParaRPr lang="en-US"/>
          </a:p>
        </p:txBody>
      </p:sp>
    </p:spTree>
    <p:extLst>
      <p:ext uri="{BB962C8B-B14F-4D97-AF65-F5344CB8AC3E}">
        <p14:creationId xmlns:p14="http://schemas.microsoft.com/office/powerpoint/2010/main" val="62956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BE47E5-8890-854D-BB36-0E7073E798F3}" type="slidenum">
              <a:rPr lang="en-US" smtClean="0"/>
              <a:t>21</a:t>
            </a:fld>
            <a:endParaRPr lang="en-US"/>
          </a:p>
        </p:txBody>
      </p:sp>
    </p:spTree>
    <p:extLst>
      <p:ext uri="{BB962C8B-B14F-4D97-AF65-F5344CB8AC3E}">
        <p14:creationId xmlns:p14="http://schemas.microsoft.com/office/powerpoint/2010/main" val="38640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104</a:t>
            </a:fld>
            <a:endParaRPr lang="en-US"/>
          </a:p>
        </p:txBody>
      </p:sp>
    </p:spTree>
    <p:extLst>
      <p:ext uri="{BB962C8B-B14F-4D97-AF65-F5344CB8AC3E}">
        <p14:creationId xmlns:p14="http://schemas.microsoft.com/office/powerpoint/2010/main" val="143903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128</a:t>
            </a:fld>
            <a:endParaRPr lang="en-US"/>
          </a:p>
        </p:txBody>
      </p:sp>
    </p:spTree>
    <p:extLst>
      <p:ext uri="{BB962C8B-B14F-4D97-AF65-F5344CB8AC3E}">
        <p14:creationId xmlns:p14="http://schemas.microsoft.com/office/powerpoint/2010/main" val="585192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129</a:t>
            </a:fld>
            <a:endParaRPr lang="en-US"/>
          </a:p>
        </p:txBody>
      </p:sp>
    </p:spTree>
    <p:extLst>
      <p:ext uri="{BB962C8B-B14F-4D97-AF65-F5344CB8AC3E}">
        <p14:creationId xmlns:p14="http://schemas.microsoft.com/office/powerpoint/2010/main" val="12099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130</a:t>
            </a:fld>
            <a:endParaRPr lang="en-US"/>
          </a:p>
        </p:txBody>
      </p:sp>
    </p:spTree>
    <p:extLst>
      <p:ext uri="{BB962C8B-B14F-4D97-AF65-F5344CB8AC3E}">
        <p14:creationId xmlns:p14="http://schemas.microsoft.com/office/powerpoint/2010/main" val="105544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47E5-8890-854D-BB36-0E7073E798F3}" type="slidenum">
              <a:rPr lang="en-US" smtClean="0"/>
              <a:t>131</a:t>
            </a:fld>
            <a:endParaRPr lang="en-US"/>
          </a:p>
        </p:txBody>
      </p:sp>
    </p:spTree>
    <p:extLst>
      <p:ext uri="{BB962C8B-B14F-4D97-AF65-F5344CB8AC3E}">
        <p14:creationId xmlns:p14="http://schemas.microsoft.com/office/powerpoint/2010/main" val="1776898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9203"/>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580F6F-1C1A-6147-8DEA-86E39FBEDBCE}" type="datetime1">
              <a:rPr lang="en-US" smtClean="0"/>
              <a:t>3/2/18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DBE8-B341-5540-9D7F-D16BA7597644}" type="slidenum">
              <a:rPr lang="en-US" smtClean="0"/>
              <a:t>‹#›</a:t>
            </a:fld>
            <a:endParaRPr lang="en-US"/>
          </a:p>
        </p:txBody>
      </p:sp>
    </p:spTree>
    <p:extLst>
      <p:ext uri="{BB962C8B-B14F-4D97-AF65-F5344CB8AC3E}">
        <p14:creationId xmlns:p14="http://schemas.microsoft.com/office/powerpoint/2010/main" val="143618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82C59-A1A1-9E49-A178-48DF7193406E}" type="datetime1">
              <a:rPr lang="en-US" smtClean="0"/>
              <a:t>3/2/18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DBE8-B341-5540-9D7F-D16BA7597644}" type="slidenum">
              <a:rPr lang="en-US" smtClean="0"/>
              <a:t>‹#›</a:t>
            </a:fld>
            <a:endParaRPr lang="en-US"/>
          </a:p>
        </p:txBody>
      </p:sp>
    </p:spTree>
    <p:extLst>
      <p:ext uri="{BB962C8B-B14F-4D97-AF65-F5344CB8AC3E}">
        <p14:creationId xmlns:p14="http://schemas.microsoft.com/office/powerpoint/2010/main" val="50959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2168FF-0E39-1545-8E34-248646C09CAC}" type="datetime1">
              <a:rPr lang="en-US" smtClean="0"/>
              <a:t>3/2/18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DBE8-B341-5540-9D7F-D16BA7597644}" type="slidenum">
              <a:rPr lang="en-US" smtClean="0"/>
              <a:t>‹#›</a:t>
            </a:fld>
            <a:endParaRPr lang="en-US"/>
          </a:p>
        </p:txBody>
      </p:sp>
    </p:spTree>
    <p:extLst>
      <p:ext uri="{BB962C8B-B14F-4D97-AF65-F5344CB8AC3E}">
        <p14:creationId xmlns:p14="http://schemas.microsoft.com/office/powerpoint/2010/main" val="61780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AA836C-EE24-9D45-B1E8-B138E2C8D3DC}" type="datetime1">
              <a:rPr lang="en-US" smtClean="0"/>
              <a:t>3/2/18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4400">
                <a:solidFill>
                  <a:schemeClr val="tx1"/>
                </a:solidFill>
              </a:defRPr>
            </a:lvl1pPr>
          </a:lstStyle>
          <a:p>
            <a:fld id="{BE5FDBE8-B341-5540-9D7F-D16BA7597644}" type="slidenum">
              <a:rPr lang="en-US" smtClean="0"/>
              <a:pPr/>
              <a:t>‹#›</a:t>
            </a:fld>
            <a:endParaRPr lang="en-US" dirty="0"/>
          </a:p>
        </p:txBody>
      </p:sp>
      <p:grpSp>
        <p:nvGrpSpPr>
          <p:cNvPr id="6" name="Group 5"/>
          <p:cNvGrpSpPr/>
          <p:nvPr userDrawn="1"/>
        </p:nvGrpSpPr>
        <p:grpSpPr>
          <a:xfrm>
            <a:off x="6833937" y="230188"/>
            <a:ext cx="3294595" cy="646331"/>
            <a:chOff x="6833937" y="230188"/>
            <a:chExt cx="3294595" cy="646331"/>
          </a:xfrm>
        </p:grpSpPr>
        <p:sp>
          <p:nvSpPr>
            <p:cNvPr id="7" name="TextBox 6"/>
            <p:cNvSpPr txBox="1"/>
            <p:nvPr/>
          </p:nvSpPr>
          <p:spPr>
            <a:xfrm>
              <a:off x="7395411" y="230188"/>
              <a:ext cx="2733121" cy="646331"/>
            </a:xfrm>
            <a:prstGeom prst="rect">
              <a:avLst/>
            </a:prstGeom>
            <a:noFill/>
          </p:spPr>
          <p:txBody>
            <a:bodyPr wrap="none" rtlCol="0">
              <a:spAutoFit/>
            </a:bodyPr>
            <a:lstStyle/>
            <a:p>
              <a:r>
                <a:rPr lang="en-US" sz="3600" dirty="0"/>
                <a:t>Why the KJV?</a:t>
              </a:r>
            </a:p>
          </p:txBody>
        </p:sp>
        <p:cxnSp>
          <p:nvCxnSpPr>
            <p:cNvPr id="8" name="Straight Connector 7"/>
            <p:cNvCxnSpPr/>
            <p:nvPr/>
          </p:nvCxnSpPr>
          <p:spPr>
            <a:xfrm flipH="1">
              <a:off x="6833937" y="876519"/>
              <a:ext cx="30640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535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888592-919C-3E49-B2DE-030D538E43BC}" type="datetime1">
              <a:rPr lang="en-US" smtClean="0"/>
              <a:t>3/2/18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DBE8-B341-5540-9D7F-D16BA7597644}" type="slidenum">
              <a:rPr lang="en-US" smtClean="0"/>
              <a:t>‹#›</a:t>
            </a:fld>
            <a:endParaRPr lang="en-US"/>
          </a:p>
        </p:txBody>
      </p:sp>
    </p:spTree>
    <p:extLst>
      <p:ext uri="{BB962C8B-B14F-4D97-AF65-F5344CB8AC3E}">
        <p14:creationId xmlns:p14="http://schemas.microsoft.com/office/powerpoint/2010/main" val="17007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43AF6-E11F-EA44-9692-2782C68A6B07}" type="datetime1">
              <a:rPr lang="en-US" smtClean="0"/>
              <a:t>3/2/18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DBE8-B341-5540-9D7F-D16BA7597644}" type="slidenum">
              <a:rPr lang="en-US" smtClean="0"/>
              <a:t>‹#›</a:t>
            </a:fld>
            <a:endParaRPr lang="en-US"/>
          </a:p>
        </p:txBody>
      </p:sp>
    </p:spTree>
    <p:extLst>
      <p:ext uri="{BB962C8B-B14F-4D97-AF65-F5344CB8AC3E}">
        <p14:creationId xmlns:p14="http://schemas.microsoft.com/office/powerpoint/2010/main" val="17116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86B19-2DCD-2448-A190-70807FC13385}" type="datetime1">
              <a:rPr lang="en-US" smtClean="0"/>
              <a:t>3/2/18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FDBE8-B341-5540-9D7F-D16BA7597644}" type="slidenum">
              <a:rPr lang="en-US" smtClean="0"/>
              <a:t>‹#›</a:t>
            </a:fld>
            <a:endParaRPr lang="en-US"/>
          </a:p>
        </p:txBody>
      </p:sp>
    </p:spTree>
    <p:extLst>
      <p:ext uri="{BB962C8B-B14F-4D97-AF65-F5344CB8AC3E}">
        <p14:creationId xmlns:p14="http://schemas.microsoft.com/office/powerpoint/2010/main" val="136261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8ECCB5-9F8E-D747-972A-31B844EAC26B}" type="datetime1">
              <a:rPr lang="en-US" smtClean="0"/>
              <a:t>3/2/18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FDBE8-B341-5540-9D7F-D16BA7597644}" type="slidenum">
              <a:rPr lang="en-US" smtClean="0"/>
              <a:t>‹#›</a:t>
            </a:fld>
            <a:endParaRPr lang="en-US"/>
          </a:p>
        </p:txBody>
      </p:sp>
    </p:spTree>
    <p:extLst>
      <p:ext uri="{BB962C8B-B14F-4D97-AF65-F5344CB8AC3E}">
        <p14:creationId xmlns:p14="http://schemas.microsoft.com/office/powerpoint/2010/main" val="64916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404631-73F8-714C-9517-BCD95EC29DA8}" type="datetime1">
              <a:rPr lang="en-US" smtClean="0"/>
              <a:t>3/2/18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FDBE8-B341-5540-9D7F-D16BA7597644}" type="slidenum">
              <a:rPr lang="en-US" smtClean="0"/>
              <a:t>‹#›</a:t>
            </a:fld>
            <a:endParaRPr lang="en-US"/>
          </a:p>
        </p:txBody>
      </p:sp>
    </p:spTree>
    <p:extLst>
      <p:ext uri="{BB962C8B-B14F-4D97-AF65-F5344CB8AC3E}">
        <p14:creationId xmlns:p14="http://schemas.microsoft.com/office/powerpoint/2010/main" val="126668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7AE1B-144C-C145-B8D9-2C50BE57EFE2}" type="datetime1">
              <a:rPr lang="en-US" smtClean="0"/>
              <a:t>3/2/18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FDBE8-B341-5540-9D7F-D16BA7597644}" type="slidenum">
              <a:rPr lang="en-US" smtClean="0"/>
              <a:t>‹#›</a:t>
            </a:fld>
            <a:endParaRPr lang="en-US"/>
          </a:p>
        </p:txBody>
      </p:sp>
    </p:spTree>
    <p:extLst>
      <p:ext uri="{BB962C8B-B14F-4D97-AF65-F5344CB8AC3E}">
        <p14:creationId xmlns:p14="http://schemas.microsoft.com/office/powerpoint/2010/main" val="125155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BA0941-24F2-EA46-A833-1113EEE828C3}" type="datetime1">
              <a:rPr lang="en-US" smtClean="0"/>
              <a:t>3/2/18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FDBE8-B341-5540-9D7F-D16BA7597644}" type="slidenum">
              <a:rPr lang="en-US" smtClean="0"/>
              <a:t>‹#›</a:t>
            </a:fld>
            <a:endParaRPr lang="en-US"/>
          </a:p>
        </p:txBody>
      </p:sp>
    </p:spTree>
    <p:extLst>
      <p:ext uri="{BB962C8B-B14F-4D97-AF65-F5344CB8AC3E}">
        <p14:creationId xmlns:p14="http://schemas.microsoft.com/office/powerpoint/2010/main" val="28096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F0C07D-C65A-604A-AE3C-4623ED0D8D64}" type="datetime1">
              <a:rPr lang="en-US" smtClean="0"/>
              <a:t>3/2/18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FDBE8-B341-5540-9D7F-D16BA7597644}" type="slidenum">
              <a:rPr lang="en-US" smtClean="0"/>
              <a:t>‹#›</a:t>
            </a:fld>
            <a:endParaRPr lang="en-US"/>
          </a:p>
        </p:txBody>
      </p:sp>
    </p:spTree>
    <p:extLst>
      <p:ext uri="{BB962C8B-B14F-4D97-AF65-F5344CB8AC3E}">
        <p14:creationId xmlns:p14="http://schemas.microsoft.com/office/powerpoint/2010/main" val="202600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b="59203"/>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6FC3E-6ECA-A346-A43A-83B386889AD3}" type="datetime1">
              <a:rPr lang="en-US" smtClean="0"/>
              <a:t>3/2/18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DBE8-B341-5540-9D7F-D16BA7597644}" type="slidenum">
              <a:rPr lang="en-US" smtClean="0"/>
              <a:t>‹#›</a:t>
            </a:fld>
            <a:endParaRPr lang="en-US"/>
          </a:p>
        </p:txBody>
      </p:sp>
    </p:spTree>
    <p:extLst>
      <p:ext uri="{BB962C8B-B14F-4D97-AF65-F5344CB8AC3E}">
        <p14:creationId xmlns:p14="http://schemas.microsoft.com/office/powerpoint/2010/main" val="8237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47474" y="2438399"/>
            <a:ext cx="6497052" cy="1446550"/>
          </a:xfrm>
          <a:prstGeom prst="rect">
            <a:avLst/>
          </a:prstGeom>
          <a:noFill/>
        </p:spPr>
        <p:txBody>
          <a:bodyPr wrap="square" rtlCol="0">
            <a:spAutoFit/>
          </a:bodyPr>
          <a:lstStyle/>
          <a:p>
            <a:r>
              <a:rPr lang="en-US" sz="8800" dirty="0"/>
              <a:t>Why the KJV?</a:t>
            </a:r>
          </a:p>
        </p:txBody>
      </p:sp>
      <p:cxnSp>
        <p:nvCxnSpPr>
          <p:cNvPr id="7" name="Straight Connector 6"/>
          <p:cNvCxnSpPr/>
          <p:nvPr/>
        </p:nvCxnSpPr>
        <p:spPr>
          <a:xfrm>
            <a:off x="3681663" y="3884949"/>
            <a:ext cx="4828674"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E5FDBE8-B341-5540-9D7F-D16BA7597644}" type="slidenum">
              <a:rPr lang="en-US" sz="3600" smtClean="0">
                <a:solidFill>
                  <a:schemeClr val="tx1"/>
                </a:solidFill>
              </a:rPr>
              <a:t>1</a:t>
            </a:fld>
            <a:endParaRPr lang="en-US" sz="3600" dirty="0">
              <a:solidFill>
                <a:schemeClr val="tx1"/>
              </a:solidFill>
            </a:endParaRPr>
          </a:p>
        </p:txBody>
      </p:sp>
    </p:spTree>
    <p:extLst>
      <p:ext uri="{BB962C8B-B14F-4D97-AF65-F5344CB8AC3E}">
        <p14:creationId xmlns:p14="http://schemas.microsoft.com/office/powerpoint/2010/main" val="443455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Introduction</a:t>
            </a:r>
          </a:p>
        </p:txBody>
      </p:sp>
      <p:sp>
        <p:nvSpPr>
          <p:cNvPr id="3" name="Content Placeholder 2"/>
          <p:cNvSpPr>
            <a:spLocks noGrp="1"/>
          </p:cNvSpPr>
          <p:nvPr>
            <p:ph idx="1"/>
          </p:nvPr>
        </p:nvSpPr>
        <p:spPr>
          <a:xfrm>
            <a:off x="838200" y="1690688"/>
            <a:ext cx="10515600" cy="4665662"/>
          </a:xfrm>
        </p:spPr>
        <p:txBody>
          <a:bodyPr>
            <a:normAutofit/>
          </a:bodyPr>
          <a:lstStyle/>
          <a:p>
            <a:pPr marL="0" indent="0">
              <a:lnSpc>
                <a:spcPct val="100000"/>
              </a:lnSpc>
              <a:spcBef>
                <a:spcPts val="0"/>
              </a:spcBef>
              <a:buNone/>
            </a:pPr>
            <a:r>
              <a:rPr lang="en-US" sz="5400" b="1" dirty="0"/>
              <a:t>John 7:8 </a:t>
            </a:r>
          </a:p>
          <a:p>
            <a:pPr marL="0" indent="0">
              <a:buNone/>
            </a:pPr>
            <a:r>
              <a:rPr lang="en-US" sz="5400" dirty="0"/>
              <a:t>Go ye up unto this feast: </a:t>
            </a:r>
            <a:r>
              <a:rPr lang="en-US" sz="5400" b="1" dirty="0"/>
              <a:t>I go not up yet unto this feast</a:t>
            </a:r>
            <a:r>
              <a:rPr lang="en-US" sz="5400" dirty="0"/>
              <a:t>; for my time is not yet full come. </a:t>
            </a:r>
          </a:p>
          <a:p>
            <a:pPr marL="0" indent="0">
              <a:buNone/>
            </a:pPr>
            <a:r>
              <a:rPr lang="en-US" sz="5400" b="1" dirty="0"/>
              <a:t>King James Version</a:t>
            </a:r>
            <a:endParaRPr lang="en-US" sz="5400" dirty="0"/>
          </a:p>
          <a:p>
            <a:pPr marL="0" marR="0" lvl="0" indent="0" defTabSz="914400" eaLnBrk="1" fontAlgn="auto" latinLnBrk="0" hangingPunct="1">
              <a:lnSpc>
                <a:spcPct val="100000"/>
              </a:lnSpc>
              <a:spcBef>
                <a:spcPts val="0"/>
              </a:spcBef>
              <a:spcAft>
                <a:spcPts val="0"/>
              </a:spcAft>
              <a:buClrTx/>
              <a:buSzTx/>
              <a:buFontTx/>
              <a:buNone/>
              <a:tabLst/>
              <a:defRPr/>
            </a:pPr>
            <a:endParaRPr lang="en-US" sz="5400" dirty="0"/>
          </a:p>
        </p:txBody>
      </p:sp>
      <p:sp>
        <p:nvSpPr>
          <p:cNvPr id="4" name="Slide Number Placeholder 3"/>
          <p:cNvSpPr>
            <a:spLocks noGrp="1"/>
          </p:cNvSpPr>
          <p:nvPr>
            <p:ph type="sldNum" sz="quarter" idx="12"/>
          </p:nvPr>
        </p:nvSpPr>
        <p:spPr/>
        <p:txBody>
          <a:bodyPr/>
          <a:lstStyle/>
          <a:p>
            <a:fld id="{BE5FDBE8-B341-5540-9D7F-D16BA7597644}" type="slidenum">
              <a:rPr lang="en-US" sz="4400" smtClean="0">
                <a:solidFill>
                  <a:schemeClr val="tx1"/>
                </a:solidFill>
              </a:rPr>
              <a:t>10</a:t>
            </a:fld>
            <a:endParaRPr lang="en-US" sz="4400" dirty="0">
              <a:solidFill>
                <a:schemeClr val="tx1"/>
              </a:solidFill>
            </a:endParaRPr>
          </a:p>
        </p:txBody>
      </p:sp>
    </p:spTree>
    <p:extLst>
      <p:ext uri="{BB962C8B-B14F-4D97-AF65-F5344CB8AC3E}">
        <p14:creationId xmlns:p14="http://schemas.microsoft.com/office/powerpoint/2010/main" val="10321012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100</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16569" y="2158974"/>
            <a:ext cx="1160683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Psalm 105:8 </a:t>
            </a:r>
            <a:r>
              <a:rPr lang="en-US" sz="4800" i="1" dirty="0"/>
              <a:t>He hath remembered his covenant for ever, </a:t>
            </a:r>
            <a:r>
              <a:rPr lang="en-US" sz="4800" b="1" i="1" dirty="0"/>
              <a:t>the word which he commanded to a thousand generations. </a:t>
            </a:r>
            <a:r>
              <a:rPr lang="en-US" sz="4800" b="1" dirty="0"/>
              <a:t>(Most scholars would agree that 1000 generations intimates forever)</a:t>
            </a:r>
            <a:endParaRPr lang="en-US" sz="4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899329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101</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1658790"/>
            <a:ext cx="1160683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Psalm 119:89 </a:t>
            </a:r>
            <a:r>
              <a:rPr lang="en-US" sz="4800" i="1" dirty="0"/>
              <a:t>For ever, O LORD, </a:t>
            </a:r>
            <a:r>
              <a:rPr lang="en-US" sz="4800" b="1" i="1" dirty="0"/>
              <a:t>thy word is settled in heaven.</a:t>
            </a:r>
          </a:p>
          <a:p>
            <a:endParaRPr lang="en-US" sz="4800" b="1" i="1" dirty="0"/>
          </a:p>
          <a:p>
            <a:r>
              <a:rPr lang="en-US" sz="4800" b="1" dirty="0"/>
              <a:t>Psalm 119:111 </a:t>
            </a:r>
            <a:r>
              <a:rPr lang="en-US" sz="4800" i="1" dirty="0"/>
              <a:t>Thy testimonies have I taken as </a:t>
            </a:r>
            <a:r>
              <a:rPr lang="en-US" sz="4800" b="1" i="1" dirty="0"/>
              <a:t>an heritage for ever</a:t>
            </a:r>
            <a:r>
              <a:rPr lang="en-US" sz="4800" i="1" dirty="0"/>
              <a:t>: for they are the rejoicing of my heart.</a:t>
            </a:r>
            <a:endParaRPr lang="en-US" sz="4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512082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102</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3" y="1219200"/>
            <a:ext cx="11606835"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Psalm 110:160 </a:t>
            </a:r>
            <a:r>
              <a:rPr lang="en-US" sz="4800" i="1" dirty="0"/>
              <a:t>Thy word is true from the beginning: and every one of thy righteous judgments </a:t>
            </a:r>
            <a:r>
              <a:rPr lang="en-US" sz="4800" b="1" i="1" dirty="0" err="1"/>
              <a:t>endureth</a:t>
            </a:r>
            <a:r>
              <a:rPr lang="en-US" sz="4800" b="1" i="1" dirty="0"/>
              <a:t> for ever</a:t>
            </a:r>
            <a:r>
              <a:rPr lang="en-US" sz="4800" i="1" dirty="0"/>
              <a:t>. </a:t>
            </a:r>
          </a:p>
          <a:p>
            <a:endParaRPr lang="en-US" sz="1600" i="1" dirty="0"/>
          </a:p>
          <a:p>
            <a:r>
              <a:rPr lang="en-US" sz="4800" b="1" dirty="0"/>
              <a:t>Matthew 24:35 </a:t>
            </a:r>
            <a:r>
              <a:rPr lang="en-US" sz="4800" i="1" dirty="0"/>
              <a:t>Heaven and earth shall pass away, </a:t>
            </a:r>
            <a:r>
              <a:rPr lang="en-US" sz="4800" b="1" i="1" dirty="0"/>
              <a:t>but my words shall not pass away. </a:t>
            </a:r>
            <a:r>
              <a:rPr lang="en-US" sz="4800" dirty="0"/>
              <a:t>(Jesus being God in the flesh with this statement assures us His word is preserved.)</a:t>
            </a:r>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961974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103</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444982" y="1458496"/>
            <a:ext cx="1160683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1 Peter 1:23-25 </a:t>
            </a:r>
            <a:r>
              <a:rPr lang="en-US" sz="4800" i="1" dirty="0"/>
              <a:t>Being born again, not of corruptible seed, but of incorruptible, by </a:t>
            </a:r>
            <a:r>
              <a:rPr lang="en-US" sz="4800" b="1" i="1" dirty="0"/>
              <a:t>the word of God, which </a:t>
            </a:r>
            <a:r>
              <a:rPr lang="en-US" sz="4800" b="1" i="1" dirty="0" err="1"/>
              <a:t>liveth</a:t>
            </a:r>
            <a:r>
              <a:rPr lang="en-US" sz="4800" b="1" i="1" dirty="0"/>
              <a:t> and </a:t>
            </a:r>
            <a:r>
              <a:rPr lang="en-US" sz="4800" b="1" i="1" dirty="0" err="1"/>
              <a:t>abideth</a:t>
            </a:r>
            <a:r>
              <a:rPr lang="en-US" sz="4800" b="1" i="1" dirty="0"/>
              <a:t> for ever</a:t>
            </a:r>
            <a:r>
              <a:rPr lang="en-US" sz="4800" i="1" dirty="0"/>
              <a:t>.  For all flesh is as grass, and all the glory of man as the flower of grass. The grass </a:t>
            </a:r>
            <a:r>
              <a:rPr lang="en-US" sz="4800" i="1" dirty="0" err="1"/>
              <a:t>withereth</a:t>
            </a:r>
            <a:r>
              <a:rPr lang="en-US" sz="4800" i="1" dirty="0"/>
              <a:t>, and the flower thereof </a:t>
            </a:r>
            <a:r>
              <a:rPr lang="en-US" sz="4800" i="1" dirty="0" err="1"/>
              <a:t>falleth</a:t>
            </a:r>
            <a:r>
              <a:rPr lang="en-US" sz="4800" i="1" dirty="0"/>
              <a:t> away:</a:t>
            </a:r>
            <a:endParaRPr lang="en-US" sz="4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852568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104</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444982" y="1946810"/>
            <a:ext cx="1160683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1 Peter 1:23-25 (</a:t>
            </a:r>
            <a:r>
              <a:rPr lang="en-US" sz="4800" b="1" dirty="0" err="1"/>
              <a:t>cont</a:t>
            </a:r>
            <a:r>
              <a:rPr lang="en-US" sz="4800" b="1" dirty="0"/>
              <a:t>) </a:t>
            </a:r>
          </a:p>
          <a:p>
            <a:r>
              <a:rPr lang="en-US" sz="4800" b="1" i="1" dirty="0"/>
              <a:t>But the word of the Lord </a:t>
            </a:r>
            <a:r>
              <a:rPr lang="en-US" sz="4800" b="1" i="1" dirty="0" err="1"/>
              <a:t>endureth</a:t>
            </a:r>
            <a:r>
              <a:rPr lang="en-US" sz="4800" b="1" i="1" dirty="0"/>
              <a:t> for ever. And this is the word which by the gospel is preached unto you. </a:t>
            </a:r>
            <a:r>
              <a:rPr lang="en-US" sz="4800" b="1" dirty="0"/>
              <a:t>(indirect quotation of Isaiah 40)</a:t>
            </a:r>
            <a:endParaRPr lang="en-US" sz="4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361024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105</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1782763"/>
            <a:ext cx="1160683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Matthew 4:4</a:t>
            </a:r>
            <a:r>
              <a:rPr lang="en-US" sz="4800" dirty="0"/>
              <a:t> </a:t>
            </a:r>
            <a:r>
              <a:rPr lang="en-US" sz="4800" i="1" dirty="0"/>
              <a:t>But he answered and said, It is written, Man shall not live by bread alone, </a:t>
            </a:r>
            <a:r>
              <a:rPr lang="en-US" sz="4800" b="1" i="1" dirty="0"/>
              <a:t>but by every word that </a:t>
            </a:r>
            <a:r>
              <a:rPr lang="en-US" sz="4800" b="1" i="1" dirty="0" err="1"/>
              <a:t>proceedeth</a:t>
            </a:r>
            <a:r>
              <a:rPr lang="en-US" sz="4800" b="1" i="1" dirty="0"/>
              <a:t> out of the mouth of God.</a:t>
            </a:r>
            <a:endParaRPr lang="en-US" sz="4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755731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106</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1658746"/>
            <a:ext cx="1160683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Luke 24:44</a:t>
            </a:r>
            <a:r>
              <a:rPr lang="en-US" sz="4800" dirty="0"/>
              <a:t> </a:t>
            </a:r>
            <a:r>
              <a:rPr lang="en-US" sz="4800" i="1" dirty="0"/>
              <a:t>And he said unto them, These are the words which I </a:t>
            </a:r>
            <a:r>
              <a:rPr lang="en-US" sz="4800" i="1" dirty="0" err="1"/>
              <a:t>spake</a:t>
            </a:r>
            <a:r>
              <a:rPr lang="en-US" sz="4800" i="1" dirty="0"/>
              <a:t> unto you, while I was yet with you, </a:t>
            </a:r>
            <a:r>
              <a:rPr lang="en-US" sz="4800" b="1" i="1" dirty="0"/>
              <a:t>that all things must be fulfilled, which were written in the law of Moses, and in the prophets, and in the psalms, concerning me. </a:t>
            </a:r>
            <a:endParaRPr lang="en-US" sz="4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993945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107</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444982" y="1843088"/>
            <a:ext cx="1160683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i="1" dirty="0"/>
              <a:t>“Each time a New Testament writer quotes from the Old Testament, he is demonstrating that God has been able to preserve His Word.”</a:t>
            </a:r>
            <a:endParaRPr lang="en-US" sz="4800" dirty="0"/>
          </a:p>
          <a:p>
            <a:r>
              <a:rPr lang="en-US" sz="4800" b="1" i="1" dirty="0"/>
              <a:t> - </a:t>
            </a:r>
            <a:r>
              <a:rPr lang="en-US" sz="4800" b="1" dirty="0"/>
              <a:t>R.B. </a:t>
            </a:r>
            <a:r>
              <a:rPr lang="en-US" sz="4800" b="1" dirty="0" err="1"/>
              <a:t>Oullette</a:t>
            </a:r>
            <a:endParaRPr lang="en-US" sz="4800" dirty="0"/>
          </a:p>
          <a:p>
            <a:endParaRPr lang="en-US" sz="4800" dirty="0"/>
          </a:p>
          <a:p>
            <a:r>
              <a:rPr lang="en-US" sz="4800" dirty="0"/>
              <a:t> </a:t>
            </a:r>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104872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108</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1782763"/>
            <a:ext cx="1160683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dirty="0"/>
              <a:t>Please note that the Bible does not say the I will preserve my word in the King James Bible. The Bible says, “</a:t>
            </a:r>
            <a:r>
              <a:rPr lang="en-US" sz="4800" i="1" dirty="0"/>
              <a:t>Heaven and earth shall pass away, </a:t>
            </a:r>
            <a:r>
              <a:rPr lang="en-US" sz="4800" b="1" i="1" dirty="0"/>
              <a:t>but my words shall not pass away.</a:t>
            </a:r>
            <a:r>
              <a:rPr lang="en-US" sz="4800" i="1" dirty="0"/>
              <a:t>”</a:t>
            </a:r>
            <a:endParaRPr lang="en-US" sz="4800" dirty="0"/>
          </a:p>
          <a:p>
            <a:r>
              <a:rPr lang="en-US" sz="4800" dirty="0"/>
              <a:t> </a:t>
            </a:r>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555625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109</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1782763"/>
            <a:ext cx="1160683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dirty="0"/>
              <a:t>Some would say, </a:t>
            </a:r>
            <a:r>
              <a:rPr lang="en-US" sz="4800" b="1" dirty="0"/>
              <a:t>revelation</a:t>
            </a:r>
            <a:r>
              <a:rPr lang="en-US" sz="4800" dirty="0"/>
              <a:t> is an important doctrine, some would say </a:t>
            </a:r>
            <a:r>
              <a:rPr lang="en-US" sz="4800" b="1" dirty="0"/>
              <a:t>inspiration</a:t>
            </a:r>
            <a:r>
              <a:rPr lang="en-US" sz="4800" dirty="0"/>
              <a:t> is an important doctrine, but fail to realize </a:t>
            </a:r>
            <a:r>
              <a:rPr lang="en-US" sz="4800" b="1" u="sng" dirty="0"/>
              <a:t>the great importance of preservation.</a:t>
            </a:r>
          </a:p>
          <a:p>
            <a:r>
              <a:rPr lang="en-US" sz="4800" dirty="0"/>
              <a:t>  </a:t>
            </a:r>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706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Introduction</a:t>
            </a:r>
          </a:p>
        </p:txBody>
      </p:sp>
      <p:sp>
        <p:nvSpPr>
          <p:cNvPr id="3" name="Content Placeholder 2"/>
          <p:cNvSpPr>
            <a:spLocks noGrp="1"/>
          </p:cNvSpPr>
          <p:nvPr>
            <p:ph idx="1"/>
          </p:nvPr>
        </p:nvSpPr>
        <p:spPr>
          <a:xfrm>
            <a:off x="838200" y="1690688"/>
            <a:ext cx="10515600" cy="4665662"/>
          </a:xfrm>
        </p:spPr>
        <p:txBody>
          <a:bodyPr>
            <a:normAutofit lnSpcReduction="10000"/>
          </a:bodyPr>
          <a:lstStyle/>
          <a:p>
            <a:pPr marL="0" indent="0">
              <a:lnSpc>
                <a:spcPct val="100000"/>
              </a:lnSpc>
              <a:spcBef>
                <a:spcPts val="0"/>
              </a:spcBef>
              <a:buNone/>
            </a:pPr>
            <a:r>
              <a:rPr lang="en-US" sz="5400" b="1" dirty="0"/>
              <a:t>John 7:8 </a:t>
            </a:r>
          </a:p>
          <a:p>
            <a:pPr marL="0" indent="0">
              <a:buNone/>
            </a:pPr>
            <a:r>
              <a:rPr lang="en-US" sz="5400" b="1" dirty="0"/>
              <a:t>I am not going </a:t>
            </a:r>
            <a:r>
              <a:rPr lang="en-US" sz="5400" dirty="0"/>
              <a:t>up to this festival </a:t>
            </a:r>
            <a:r>
              <a:rPr lang="mr-IN" sz="5400" b="1" dirty="0"/>
              <a:t>–</a:t>
            </a:r>
            <a:r>
              <a:rPr lang="en-US" sz="5400" b="1" dirty="0"/>
              <a:t> New International Version</a:t>
            </a:r>
          </a:p>
          <a:p>
            <a:pPr marL="0" indent="0">
              <a:buNone/>
            </a:pPr>
            <a:endParaRPr lang="en-US" sz="5400" b="1" dirty="0"/>
          </a:p>
          <a:p>
            <a:pPr marL="0" indent="0">
              <a:buNone/>
            </a:pPr>
            <a:r>
              <a:rPr lang="en-US" sz="5400" b="1" dirty="0"/>
              <a:t>I go not up yet</a:t>
            </a:r>
            <a:r>
              <a:rPr lang="en-US" sz="5400" dirty="0"/>
              <a:t> unto this feast </a:t>
            </a:r>
            <a:r>
              <a:rPr lang="mr-IN" sz="5400" b="1" dirty="0"/>
              <a:t>–</a:t>
            </a:r>
            <a:r>
              <a:rPr lang="en-US" sz="5400" b="1" dirty="0"/>
              <a:t> </a:t>
            </a:r>
          </a:p>
          <a:p>
            <a:pPr marL="0" indent="0">
              <a:buNone/>
            </a:pPr>
            <a:r>
              <a:rPr lang="en-US" sz="5400" b="1" dirty="0"/>
              <a:t>King James Version</a:t>
            </a:r>
            <a:endParaRPr lang="en-US" sz="5400" dirty="0"/>
          </a:p>
          <a:p>
            <a:pPr marL="0" marR="0" lvl="0" indent="0" defTabSz="914400" eaLnBrk="1" fontAlgn="auto" latinLnBrk="0" hangingPunct="1">
              <a:lnSpc>
                <a:spcPct val="100000"/>
              </a:lnSpc>
              <a:spcBef>
                <a:spcPts val="0"/>
              </a:spcBef>
              <a:spcAft>
                <a:spcPts val="0"/>
              </a:spcAft>
              <a:buClrTx/>
              <a:buSzTx/>
              <a:buFontTx/>
              <a:buNone/>
              <a:tabLst/>
              <a:defRPr/>
            </a:pPr>
            <a:endParaRPr lang="en-US" sz="5400" dirty="0"/>
          </a:p>
        </p:txBody>
      </p:sp>
      <p:sp>
        <p:nvSpPr>
          <p:cNvPr id="4" name="Slide Number Placeholder 3"/>
          <p:cNvSpPr>
            <a:spLocks noGrp="1"/>
          </p:cNvSpPr>
          <p:nvPr>
            <p:ph type="sldNum" sz="quarter" idx="12"/>
          </p:nvPr>
        </p:nvSpPr>
        <p:spPr/>
        <p:txBody>
          <a:bodyPr/>
          <a:lstStyle/>
          <a:p>
            <a:fld id="{BE5FDBE8-B341-5540-9D7F-D16BA7597644}" type="slidenum">
              <a:rPr lang="en-US" sz="4400" smtClean="0">
                <a:solidFill>
                  <a:schemeClr val="tx1"/>
                </a:solidFill>
              </a:rPr>
              <a:t>11</a:t>
            </a:fld>
            <a:endParaRPr lang="en-US" sz="4400" dirty="0">
              <a:solidFill>
                <a:schemeClr val="tx1"/>
              </a:solidFill>
            </a:endParaRPr>
          </a:p>
        </p:txBody>
      </p:sp>
    </p:spTree>
    <p:extLst>
      <p:ext uri="{BB962C8B-B14F-4D97-AF65-F5344CB8AC3E}">
        <p14:creationId xmlns:p14="http://schemas.microsoft.com/office/powerpoint/2010/main" val="6821923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110</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1392030"/>
            <a:ext cx="1160683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dirty="0"/>
              <a:t>So, if God has promised to preserve His word, how did he do it? We will look again the two-major division of the Bible, the Old Testament Preservation and New Testament Preservation. From there we will begin Section II History of Preservation which will take us too the 21</a:t>
            </a:r>
            <a:r>
              <a:rPr lang="en-US" sz="4800" baseline="30000" dirty="0"/>
              <a:t>st</a:t>
            </a:r>
            <a:r>
              <a:rPr lang="en-US" sz="4800" dirty="0"/>
              <a:t> century.</a:t>
            </a:r>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398564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111</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2130694"/>
            <a:ext cx="1160683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Old Testament Preservation</a:t>
            </a:r>
            <a:endParaRPr lang="en-US" sz="4800" dirty="0"/>
          </a:p>
          <a:p>
            <a:r>
              <a:rPr lang="en-US" sz="4800" b="1" dirty="0"/>
              <a:t> </a:t>
            </a:r>
            <a:endParaRPr lang="en-US" sz="4800" dirty="0"/>
          </a:p>
          <a:p>
            <a:r>
              <a:rPr lang="en-US" sz="4800" dirty="0"/>
              <a:t>In the Old Testament, we are taught that God’s word was preserved through a trifold method: </a:t>
            </a:r>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362617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112</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3300248"/>
            <a:ext cx="1160683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8800" b="1" dirty="0"/>
              <a:t>1. Priests</a:t>
            </a:r>
            <a:endParaRPr lang="en-US" sz="8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38238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113</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1462858"/>
            <a:ext cx="1160683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a:t> Deuteronomy </a:t>
            </a:r>
            <a:r>
              <a:rPr lang="en-US" sz="4800" b="1" dirty="0"/>
              <a:t>31: 25,26 That</a:t>
            </a:r>
            <a:r>
              <a:rPr lang="en-US" sz="4800" i="1" dirty="0"/>
              <a:t> Moses commanded the Levites, which bare the ark of the covenant of the LORD, saying, </a:t>
            </a:r>
            <a:r>
              <a:rPr lang="en-US" sz="4800" b="1" i="1" dirty="0"/>
              <a:t>Take this book of the law, and put it in the side of the ark of the covenant of the LORD your God</a:t>
            </a:r>
            <a:r>
              <a:rPr lang="en-US" sz="4800" i="1" dirty="0"/>
              <a:t>, that it may be there for a witness against thee.</a:t>
            </a:r>
            <a:endParaRPr lang="en-US" sz="4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57368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114</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2130695"/>
            <a:ext cx="1160683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Deuteronomy 17:18 And</a:t>
            </a:r>
            <a:r>
              <a:rPr lang="en-US" sz="4800" i="1" dirty="0"/>
              <a:t> it shall be, when he </a:t>
            </a:r>
            <a:r>
              <a:rPr lang="en-US" sz="4800" i="1" dirty="0" err="1"/>
              <a:t>sitteth</a:t>
            </a:r>
            <a:r>
              <a:rPr lang="en-US" sz="4800" i="1" dirty="0"/>
              <a:t> upon the throne of his kingdom, that he shall write him a copy of this law in a book </a:t>
            </a:r>
            <a:r>
              <a:rPr lang="en-US" sz="4800" b="1" i="1" dirty="0"/>
              <a:t>out of that which is before the priests the Levites:</a:t>
            </a:r>
            <a:endParaRPr lang="en-US" sz="4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718098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115</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2130696"/>
            <a:ext cx="1160683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2 Kings 22:8 </a:t>
            </a:r>
            <a:r>
              <a:rPr lang="en-US" sz="4800" i="1" dirty="0"/>
              <a:t>And </a:t>
            </a:r>
            <a:r>
              <a:rPr lang="en-US" sz="4800" i="1" dirty="0" err="1"/>
              <a:t>Hilkiah</a:t>
            </a:r>
            <a:r>
              <a:rPr lang="en-US" sz="4800" i="1" dirty="0"/>
              <a:t> the high priest said unto </a:t>
            </a:r>
            <a:r>
              <a:rPr lang="en-US" sz="4800" i="1" dirty="0" err="1"/>
              <a:t>Shaphan</a:t>
            </a:r>
            <a:r>
              <a:rPr lang="en-US" sz="4800" i="1" dirty="0"/>
              <a:t> the scribe, </a:t>
            </a:r>
            <a:r>
              <a:rPr lang="en-US" sz="4800" b="1" i="1" dirty="0"/>
              <a:t>I have found the book of the law in the house of the LORD. </a:t>
            </a:r>
            <a:r>
              <a:rPr lang="en-US" sz="4800" i="1" dirty="0"/>
              <a:t>And </a:t>
            </a:r>
            <a:r>
              <a:rPr lang="en-US" sz="4800" i="1" dirty="0" err="1"/>
              <a:t>Hilkiah</a:t>
            </a:r>
            <a:r>
              <a:rPr lang="en-US" sz="4800" i="1" dirty="0"/>
              <a:t> gave the book to </a:t>
            </a:r>
            <a:r>
              <a:rPr lang="en-US" sz="4800" i="1" dirty="0" err="1"/>
              <a:t>Shaphan</a:t>
            </a:r>
            <a:r>
              <a:rPr lang="en-US" sz="4800" i="1" dirty="0"/>
              <a:t>, and he read it.</a:t>
            </a:r>
            <a:endParaRPr lang="en-US" sz="4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378505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116</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1703974"/>
            <a:ext cx="1160683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dirty="0"/>
              <a:t>“Once written, the inspired originals, or “autographs” (as they are called), were most carefully preserved. Moses’ scroll, for example, was committed to the priests who deposited it near the sacred ark.”</a:t>
            </a:r>
          </a:p>
          <a:p>
            <a:r>
              <a:rPr lang="en-US" sz="2800" i="1" dirty="0"/>
              <a:t>Pg. 4. Watts, Malcolm H. The Lord Gave The Word. London: Trinitarian Bible Society, 1998.</a:t>
            </a:r>
          </a:p>
          <a:p>
            <a:r>
              <a:rPr lang="en-US" sz="2800" i="1" dirty="0"/>
              <a:t> </a:t>
            </a:r>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997038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117</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16569" y="2136964"/>
            <a:ext cx="11606835"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dirty="0"/>
              <a:t>The priests furthermore set out in each city as instructors of the law in the cities of Judah:</a:t>
            </a:r>
          </a:p>
          <a:p>
            <a:endParaRPr lang="en-US" sz="4000" dirty="0"/>
          </a:p>
          <a:p>
            <a:r>
              <a:rPr lang="en-US" sz="6600" b="1" dirty="0"/>
              <a:t>Read 2 Chronicles 17: 8,9</a:t>
            </a:r>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786097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118</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16569" y="2367800"/>
            <a:ext cx="11606835"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8800" b="1" dirty="0"/>
              <a:t>1. Priests</a:t>
            </a:r>
            <a:endParaRPr lang="en-US" sz="8800" dirty="0"/>
          </a:p>
          <a:p>
            <a:pPr lvl="0"/>
            <a:r>
              <a:rPr lang="en-US" sz="8800" b="1" dirty="0"/>
              <a:t>2. Kings</a:t>
            </a:r>
            <a:endParaRPr lang="en-US" sz="8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176007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119</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16569" y="1300742"/>
            <a:ext cx="1160683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Deuteronomy 17:18 </a:t>
            </a:r>
            <a:r>
              <a:rPr lang="en-US" sz="4800" dirty="0"/>
              <a:t>(</a:t>
            </a:r>
            <a:r>
              <a:rPr lang="en-US" sz="4800" i="1" dirty="0"/>
              <a:t>Above Quoted</a:t>
            </a:r>
            <a:r>
              <a:rPr lang="en-US" sz="4800" dirty="0"/>
              <a:t>)</a:t>
            </a:r>
          </a:p>
          <a:p>
            <a:r>
              <a:rPr lang="en-US" sz="4800" dirty="0"/>
              <a:t> </a:t>
            </a:r>
          </a:p>
          <a:p>
            <a:r>
              <a:rPr lang="en-US" sz="4800" b="1" dirty="0"/>
              <a:t>2 Chronicles 23:11 </a:t>
            </a:r>
            <a:r>
              <a:rPr lang="en-US" sz="4800" i="1" dirty="0"/>
              <a:t>Then they brought out the king's son, and put upon him the crown, and </a:t>
            </a:r>
            <a:r>
              <a:rPr lang="en-US" sz="4800" b="1" i="1" dirty="0"/>
              <a:t>gave him the testimony</a:t>
            </a:r>
            <a:r>
              <a:rPr lang="en-US" sz="4800" i="1" dirty="0"/>
              <a:t>, and made him king. And </a:t>
            </a:r>
            <a:r>
              <a:rPr lang="en-US" sz="4800" i="1" dirty="0" err="1"/>
              <a:t>Jehoiada</a:t>
            </a:r>
            <a:r>
              <a:rPr lang="en-US" sz="4800" i="1" dirty="0"/>
              <a:t> and his sons anointed him, and said, God save the king.</a:t>
            </a:r>
            <a:endParaRPr lang="en-US" sz="4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21396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Introduction</a:t>
            </a:r>
          </a:p>
        </p:txBody>
      </p:sp>
      <p:sp>
        <p:nvSpPr>
          <p:cNvPr id="3" name="Content Placeholder 2"/>
          <p:cNvSpPr>
            <a:spLocks noGrp="1"/>
          </p:cNvSpPr>
          <p:nvPr>
            <p:ph idx="1"/>
          </p:nvPr>
        </p:nvSpPr>
        <p:spPr>
          <a:xfrm>
            <a:off x="838200" y="1690688"/>
            <a:ext cx="10515600" cy="4665662"/>
          </a:xfrm>
        </p:spPr>
        <p:txBody>
          <a:bodyPr>
            <a:normAutofit/>
          </a:bodyPr>
          <a:lstStyle/>
          <a:p>
            <a:pPr marL="0" indent="0">
              <a:lnSpc>
                <a:spcPct val="100000"/>
              </a:lnSpc>
              <a:spcBef>
                <a:spcPts val="0"/>
              </a:spcBef>
              <a:buNone/>
            </a:pPr>
            <a:r>
              <a:rPr lang="en-US" sz="5400" b="1" dirty="0"/>
              <a:t>Mark 16 (NIV)</a:t>
            </a:r>
          </a:p>
          <a:p>
            <a:pPr marL="0" indent="0">
              <a:buNone/>
            </a:pPr>
            <a:r>
              <a:rPr lang="en-US" sz="5400" b="1" dirty="0"/>
              <a:t>[The earliest manuscripts and some other ancient witnesses do not have verses 9–20.]</a:t>
            </a:r>
            <a:endParaRPr lang="en-US" sz="5400" dirty="0"/>
          </a:p>
          <a:p>
            <a:pPr marL="0" marR="0" lvl="0" indent="0" defTabSz="914400" eaLnBrk="1" fontAlgn="auto" latinLnBrk="0" hangingPunct="1">
              <a:lnSpc>
                <a:spcPct val="100000"/>
              </a:lnSpc>
              <a:spcBef>
                <a:spcPts val="0"/>
              </a:spcBef>
              <a:spcAft>
                <a:spcPts val="0"/>
              </a:spcAft>
              <a:buClrTx/>
              <a:buSzTx/>
              <a:buFontTx/>
              <a:buNone/>
              <a:tabLst/>
              <a:defRPr/>
            </a:pPr>
            <a:endParaRPr lang="en-US" sz="5400" dirty="0"/>
          </a:p>
        </p:txBody>
      </p:sp>
      <p:sp>
        <p:nvSpPr>
          <p:cNvPr id="4" name="Slide Number Placeholder 3"/>
          <p:cNvSpPr>
            <a:spLocks noGrp="1"/>
          </p:cNvSpPr>
          <p:nvPr>
            <p:ph type="sldNum" sz="quarter" idx="12"/>
          </p:nvPr>
        </p:nvSpPr>
        <p:spPr/>
        <p:txBody>
          <a:bodyPr/>
          <a:lstStyle/>
          <a:p>
            <a:fld id="{BE5FDBE8-B341-5540-9D7F-D16BA7597644}" type="slidenum">
              <a:rPr lang="en-US" sz="4400" smtClean="0">
                <a:solidFill>
                  <a:schemeClr val="tx1"/>
                </a:solidFill>
              </a:rPr>
              <a:t>12</a:t>
            </a:fld>
            <a:endParaRPr lang="en-US" sz="4400" dirty="0">
              <a:solidFill>
                <a:schemeClr val="tx1"/>
              </a:solidFill>
            </a:endParaRPr>
          </a:p>
        </p:txBody>
      </p:sp>
    </p:spTree>
    <p:extLst>
      <p:ext uri="{BB962C8B-B14F-4D97-AF65-F5344CB8AC3E}">
        <p14:creationId xmlns:p14="http://schemas.microsoft.com/office/powerpoint/2010/main" val="13945071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120</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92582" y="1946027"/>
            <a:ext cx="1160683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8800" b="1" dirty="0"/>
              <a:t>1. Priests</a:t>
            </a:r>
            <a:endParaRPr lang="en-US" sz="8800" dirty="0"/>
          </a:p>
          <a:p>
            <a:pPr lvl="0"/>
            <a:r>
              <a:rPr lang="en-US" sz="8800" b="1" dirty="0"/>
              <a:t>2. Kings</a:t>
            </a:r>
          </a:p>
          <a:p>
            <a:pPr lvl="0"/>
            <a:r>
              <a:rPr lang="en-US" sz="8800" b="1" dirty="0"/>
              <a:t>3. Fathers</a:t>
            </a:r>
            <a:endParaRPr lang="en-US" sz="8800" dirty="0"/>
          </a:p>
        </p:txBody>
      </p:sp>
    </p:spTree>
    <p:extLst>
      <p:ext uri="{BB962C8B-B14F-4D97-AF65-F5344CB8AC3E}">
        <p14:creationId xmlns:p14="http://schemas.microsoft.com/office/powerpoint/2010/main" val="8079283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121</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16569" y="1292600"/>
            <a:ext cx="1160683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Deuteronomy 6: 6-9 </a:t>
            </a:r>
            <a:r>
              <a:rPr lang="en-US" sz="4800" b="1" i="1" dirty="0"/>
              <a:t>And these words, which I command thee this day</a:t>
            </a:r>
            <a:r>
              <a:rPr lang="en-US" sz="4800" i="1" dirty="0"/>
              <a:t>, shall be in thine heart:  </a:t>
            </a:r>
            <a:r>
              <a:rPr lang="en-US" sz="4800" b="1" i="1" dirty="0"/>
              <a:t>And thou shalt teach them</a:t>
            </a:r>
            <a:r>
              <a:rPr lang="en-US" sz="4800" i="1" dirty="0"/>
              <a:t> diligently unto thy children, and shalt talk of them when thou </a:t>
            </a:r>
            <a:r>
              <a:rPr lang="en-US" sz="4800" i="1" dirty="0" err="1"/>
              <a:t>sittest</a:t>
            </a:r>
            <a:r>
              <a:rPr lang="en-US" sz="4800" i="1" dirty="0"/>
              <a:t> in thine house, and when thou </a:t>
            </a:r>
            <a:r>
              <a:rPr lang="en-US" sz="4800" i="1" dirty="0" err="1"/>
              <a:t>walkest</a:t>
            </a:r>
            <a:r>
              <a:rPr lang="en-US" sz="4800" i="1" dirty="0"/>
              <a:t> by the way, and when thou </a:t>
            </a:r>
            <a:r>
              <a:rPr lang="en-US" sz="4800" i="1" dirty="0" err="1"/>
              <a:t>liest</a:t>
            </a:r>
            <a:r>
              <a:rPr lang="en-US" sz="4800" i="1" dirty="0"/>
              <a:t> down, and when thou </a:t>
            </a:r>
            <a:r>
              <a:rPr lang="en-US" sz="4800" i="1" dirty="0" err="1"/>
              <a:t>risest</a:t>
            </a:r>
            <a:r>
              <a:rPr lang="en-US" sz="4800" i="1" dirty="0"/>
              <a:t> up. </a:t>
            </a:r>
            <a:endParaRPr lang="en-US" sz="4800" dirty="0"/>
          </a:p>
        </p:txBody>
      </p:sp>
    </p:spTree>
    <p:extLst>
      <p:ext uri="{BB962C8B-B14F-4D97-AF65-F5344CB8AC3E}">
        <p14:creationId xmlns:p14="http://schemas.microsoft.com/office/powerpoint/2010/main" val="20442707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122</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16569" y="1661932"/>
            <a:ext cx="1160683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Deuteronomy 6: 6-9 (</a:t>
            </a:r>
            <a:r>
              <a:rPr lang="en-US" sz="4800" b="1" dirty="0" err="1"/>
              <a:t>cont</a:t>
            </a:r>
            <a:r>
              <a:rPr lang="en-US" sz="4800" b="1" dirty="0"/>
              <a:t>)</a:t>
            </a:r>
          </a:p>
          <a:p>
            <a:r>
              <a:rPr lang="en-US" sz="4800" b="1" i="1" dirty="0"/>
              <a:t>And thou shalt bind them</a:t>
            </a:r>
            <a:r>
              <a:rPr lang="en-US" sz="4800" i="1" dirty="0"/>
              <a:t> for a sign upon thine hand, and they shall be as frontlets between thine eyes. </a:t>
            </a:r>
            <a:r>
              <a:rPr lang="en-US" sz="4800" b="1" i="1" dirty="0"/>
              <a:t>And thou shalt write them</a:t>
            </a:r>
            <a:r>
              <a:rPr lang="en-US" sz="4800" i="1" dirty="0"/>
              <a:t> upon the posts of thy house, and on thy gates.</a:t>
            </a:r>
            <a:endParaRPr lang="en-US" sz="4800" dirty="0"/>
          </a:p>
        </p:txBody>
      </p:sp>
    </p:spTree>
    <p:extLst>
      <p:ext uri="{BB962C8B-B14F-4D97-AF65-F5344CB8AC3E}">
        <p14:creationId xmlns:p14="http://schemas.microsoft.com/office/powerpoint/2010/main" val="14255842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123</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16569" y="1432034"/>
            <a:ext cx="11606835"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The Scribes</a:t>
            </a:r>
            <a:r>
              <a:rPr lang="en-US" sz="4800" dirty="0"/>
              <a:t>-</a:t>
            </a:r>
          </a:p>
          <a:p>
            <a:r>
              <a:rPr lang="en-US" sz="4800" dirty="0"/>
              <a:t>Scribes as they are called in the Hebrew </a:t>
            </a:r>
            <a:r>
              <a:rPr lang="en-US" sz="4800" i="1" dirty="0" err="1"/>
              <a:t>sopherim</a:t>
            </a:r>
            <a:r>
              <a:rPr lang="en-US" sz="4800" i="1" dirty="0"/>
              <a:t> </a:t>
            </a:r>
            <a:r>
              <a:rPr lang="en-US" sz="4800" dirty="0"/>
              <a:t>from the word </a:t>
            </a:r>
            <a:r>
              <a:rPr lang="en-US" sz="4800" i="1" dirty="0" err="1"/>
              <a:t>saphar</a:t>
            </a:r>
            <a:r>
              <a:rPr lang="en-US" sz="4800" i="1" dirty="0"/>
              <a:t> </a:t>
            </a:r>
            <a:r>
              <a:rPr lang="en-US" sz="4800" dirty="0"/>
              <a:t>which means to write assume the duties of creating </a:t>
            </a:r>
            <a:r>
              <a:rPr lang="en-US" sz="4800" dirty="0" err="1"/>
              <a:t>apographs</a:t>
            </a:r>
            <a:r>
              <a:rPr lang="en-US" sz="4800" dirty="0"/>
              <a:t> (copies).</a:t>
            </a:r>
          </a:p>
          <a:p>
            <a:endParaRPr lang="en-US" sz="4800" dirty="0"/>
          </a:p>
          <a:p>
            <a:r>
              <a:rPr lang="en-US" sz="2800" i="1" dirty="0"/>
              <a:t>Pg. 7 Watts, Malcolm H. The Lord Gave The Word. London: Trinitarian Bible Society, 1998.</a:t>
            </a:r>
          </a:p>
          <a:p>
            <a:r>
              <a:rPr lang="en-US" sz="4800" dirty="0"/>
              <a:t> </a:t>
            </a:r>
          </a:p>
        </p:txBody>
      </p:sp>
    </p:spTree>
    <p:extLst>
      <p:ext uri="{BB962C8B-B14F-4D97-AF65-F5344CB8AC3E}">
        <p14:creationId xmlns:p14="http://schemas.microsoft.com/office/powerpoint/2010/main" val="1016448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124</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536244" y="1782763"/>
            <a:ext cx="1160683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Jeremiah 8:8 </a:t>
            </a:r>
            <a:r>
              <a:rPr lang="en-US" sz="4800" i="1" dirty="0"/>
              <a:t>How do ye say, We are wise, and the law of the LORD is with us? Lo, certainly in vain made he it; the pen of the scribes is in vain.</a:t>
            </a:r>
            <a:endParaRPr lang="en-US" sz="4800" dirty="0"/>
          </a:p>
          <a:p>
            <a:r>
              <a:rPr lang="en-US" sz="4800" dirty="0"/>
              <a:t> </a:t>
            </a:r>
          </a:p>
        </p:txBody>
      </p:sp>
    </p:spTree>
    <p:extLst>
      <p:ext uri="{BB962C8B-B14F-4D97-AF65-F5344CB8AC3E}">
        <p14:creationId xmlns:p14="http://schemas.microsoft.com/office/powerpoint/2010/main" val="3881013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125</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536244" y="1782764"/>
            <a:ext cx="1160683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Ezra 7:11 </a:t>
            </a:r>
            <a:r>
              <a:rPr lang="en-US" sz="4800" i="1" dirty="0"/>
              <a:t>Now this is the copy of the letter that the king Artaxerxes gave unto Ezra the priest, the scribe, </a:t>
            </a:r>
            <a:r>
              <a:rPr lang="en-US" sz="4800" b="1" i="1" dirty="0"/>
              <a:t>even a scribe of the words of the commandments of the LORD, and of his statutes to Israel.</a:t>
            </a:r>
            <a:endParaRPr lang="en-US" sz="4800" dirty="0"/>
          </a:p>
        </p:txBody>
      </p:sp>
    </p:spTree>
    <p:extLst>
      <p:ext uri="{BB962C8B-B14F-4D97-AF65-F5344CB8AC3E}">
        <p14:creationId xmlns:p14="http://schemas.microsoft.com/office/powerpoint/2010/main" val="2192033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126</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444982" y="1708446"/>
            <a:ext cx="1160683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a:t>Later on, we find because of the captivity </a:t>
            </a:r>
            <a:r>
              <a:rPr lang="en-US" sz="4800" b="1"/>
              <a:t>the development of synagogues and by necessity copies of God’s word distributed to the spread out Jewish nation.</a:t>
            </a:r>
            <a:endParaRPr lang="en-US" sz="4800"/>
          </a:p>
        </p:txBody>
      </p:sp>
    </p:spTree>
    <p:extLst>
      <p:ext uri="{BB962C8B-B14F-4D97-AF65-F5344CB8AC3E}">
        <p14:creationId xmlns:p14="http://schemas.microsoft.com/office/powerpoint/2010/main" val="12159799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127</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92582" y="1708243"/>
            <a:ext cx="1160683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6600" b="1" dirty="0"/>
              <a:t>The </a:t>
            </a:r>
            <a:r>
              <a:rPr lang="en-US" sz="6600" b="1" dirty="0" err="1"/>
              <a:t>Massoretes</a:t>
            </a:r>
            <a:br>
              <a:rPr lang="en-US" sz="4800" b="1" dirty="0"/>
            </a:br>
            <a:endParaRPr lang="en-US" sz="4800" dirty="0"/>
          </a:p>
          <a:p>
            <a:r>
              <a:rPr lang="en-US" sz="4800" dirty="0"/>
              <a:t>Lastly, we have the preservation of the Old Testament by a group called the </a:t>
            </a:r>
            <a:r>
              <a:rPr lang="en-US" sz="4800" dirty="0" err="1"/>
              <a:t>Massoretes</a:t>
            </a:r>
            <a:r>
              <a:rPr lang="en-US" sz="4800" dirty="0"/>
              <a:t>. </a:t>
            </a:r>
          </a:p>
        </p:txBody>
      </p:sp>
    </p:spTree>
    <p:extLst>
      <p:ext uri="{BB962C8B-B14F-4D97-AF65-F5344CB8AC3E}">
        <p14:creationId xmlns:p14="http://schemas.microsoft.com/office/powerpoint/2010/main" val="15203490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128</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92582" y="1337488"/>
            <a:ext cx="11606835"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i="1" dirty="0"/>
              <a:t>“Some believe they can be traced back to the first century AD. Others date their beginnings later, to somewhere around 500 AD. Whichever is correct, the </a:t>
            </a:r>
            <a:r>
              <a:rPr lang="en-US" sz="4800" i="1" dirty="0" err="1"/>
              <a:t>Massoretes</a:t>
            </a:r>
            <a:r>
              <a:rPr lang="en-US" sz="4800" i="1" dirty="0"/>
              <a:t>’ achievement is what really matters.”</a:t>
            </a:r>
          </a:p>
          <a:p>
            <a:endParaRPr lang="en-US" sz="2800" dirty="0"/>
          </a:p>
          <a:p>
            <a:r>
              <a:rPr lang="en-US" sz="3600" i="1" dirty="0"/>
              <a:t>Pg. 10 Watts, Malcolm H. The Lord Gave The Word. London: Trinitarian Bible Society, 1998.</a:t>
            </a:r>
          </a:p>
        </p:txBody>
      </p:sp>
    </p:spTree>
    <p:extLst>
      <p:ext uri="{BB962C8B-B14F-4D97-AF65-F5344CB8AC3E}">
        <p14:creationId xmlns:p14="http://schemas.microsoft.com/office/powerpoint/2010/main" val="14747135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129</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92582" y="1645264"/>
            <a:ext cx="1160683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dirty="0"/>
              <a:t>The </a:t>
            </a:r>
            <a:r>
              <a:rPr lang="en-US" sz="4800" dirty="0" err="1"/>
              <a:t>Massoretes</a:t>
            </a:r>
            <a:r>
              <a:rPr lang="en-US" sz="4800" dirty="0"/>
              <a:t> had one objective and that was the preservation of the Old Testament. They wanted to keep it from any type of alterations. The Jews refer to their work as “The Fence of the Law”.</a:t>
            </a:r>
          </a:p>
          <a:p>
            <a:r>
              <a:rPr lang="en-US" sz="2800" i="1" dirty="0"/>
              <a:t>Pg. 10 Watts, Malcolm H. The Lord Gave The Word. London: Trinitarian Bible Society, 1998.</a:t>
            </a:r>
          </a:p>
        </p:txBody>
      </p:sp>
    </p:spTree>
    <p:extLst>
      <p:ext uri="{BB962C8B-B14F-4D97-AF65-F5344CB8AC3E}">
        <p14:creationId xmlns:p14="http://schemas.microsoft.com/office/powerpoint/2010/main" val="200489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484" y="1674813"/>
            <a:ext cx="10788316" cy="5364915"/>
          </a:xfrm>
        </p:spPr>
        <p:txBody>
          <a:bodyPr>
            <a:normAutofit fontScale="92500" lnSpcReduction="10000"/>
          </a:bodyPr>
          <a:lstStyle/>
          <a:p>
            <a:pPr marL="0" indent="0" algn="ctr">
              <a:lnSpc>
                <a:spcPct val="100000"/>
              </a:lnSpc>
              <a:spcBef>
                <a:spcPts val="0"/>
              </a:spcBef>
              <a:buNone/>
            </a:pPr>
            <a:r>
              <a:rPr lang="en-US" sz="5400" dirty="0"/>
              <a:t>Why is it an issue what Bible we use? Just as the examples above show, different versions do affect doctrine. They depict our Lord as being dishonest and in some cases, omit verses. Just a change of one word can alter the entire meaning of a verse.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BE5FDBE8-B341-5540-9D7F-D16BA7597644}" type="slidenum">
              <a:rPr lang="en-US" sz="4400" smtClean="0">
                <a:solidFill>
                  <a:schemeClr val="tx1"/>
                </a:solidFill>
              </a:rPr>
              <a:t>13</a:t>
            </a:fld>
            <a:endParaRPr lang="en-US" sz="4400" dirty="0">
              <a:solidFill>
                <a:schemeClr val="tx1"/>
              </a:solidFill>
            </a:endParaRPr>
          </a:p>
        </p:txBody>
      </p:sp>
      <p:sp>
        <p:nvSpPr>
          <p:cNvPr id="5" name="Title 1"/>
          <p:cNvSpPr>
            <a:spLocks noGrp="1"/>
          </p:cNvSpPr>
          <p:nvPr>
            <p:ph type="title"/>
          </p:nvPr>
        </p:nvSpPr>
        <p:spPr>
          <a:xfrm>
            <a:off x="838200" y="365125"/>
            <a:ext cx="10515600" cy="1325563"/>
          </a:xfrm>
        </p:spPr>
        <p:txBody>
          <a:bodyPr>
            <a:normAutofit/>
          </a:bodyPr>
          <a:lstStyle/>
          <a:p>
            <a:r>
              <a:rPr lang="en-US" sz="8000" dirty="0"/>
              <a:t>Introduction</a:t>
            </a:r>
          </a:p>
        </p:txBody>
      </p:sp>
    </p:spTree>
    <p:extLst>
      <p:ext uri="{BB962C8B-B14F-4D97-AF65-F5344CB8AC3E}">
        <p14:creationId xmlns:p14="http://schemas.microsoft.com/office/powerpoint/2010/main" val="229768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130</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444982" y="1433947"/>
            <a:ext cx="1160683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dirty="0"/>
              <a:t>The introduced several strict rules to accomplish this goal:</a:t>
            </a:r>
          </a:p>
          <a:p>
            <a:pPr marL="914400" lvl="0" indent="-914400">
              <a:buAutoNum type="arabicPeriod"/>
            </a:pPr>
            <a:r>
              <a:rPr lang="en-US" sz="4800" dirty="0"/>
              <a:t>They introduced Vowel Points (similar to accent marks)</a:t>
            </a:r>
          </a:p>
          <a:p>
            <a:pPr lvl="0"/>
            <a:r>
              <a:rPr lang="en-US" sz="4800" dirty="0"/>
              <a:t>2. They introduced Fixed Accents (for standard </a:t>
            </a:r>
            <a:r>
              <a:rPr lang="en-US" sz="4800" dirty="0" err="1"/>
              <a:t>pronouciations</a:t>
            </a:r>
            <a:r>
              <a:rPr lang="en-US" sz="4800" dirty="0"/>
              <a:t>)</a:t>
            </a:r>
          </a:p>
        </p:txBody>
      </p:sp>
    </p:spTree>
    <p:extLst>
      <p:ext uri="{BB962C8B-B14F-4D97-AF65-F5344CB8AC3E}">
        <p14:creationId xmlns:p14="http://schemas.microsoft.com/office/powerpoint/2010/main" val="210819230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131</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444982" y="1803278"/>
            <a:ext cx="1160683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4800" dirty="0"/>
              <a:t>3. They introduced Word Explanations (where ambiguity existed)</a:t>
            </a:r>
          </a:p>
          <a:p>
            <a:pPr lvl="0"/>
            <a:r>
              <a:rPr lang="en-US" sz="4800" dirty="0"/>
              <a:t>4. They supplied Marginal Readings (where ambiguity existed)</a:t>
            </a:r>
          </a:p>
          <a:p>
            <a:pPr lvl="0"/>
            <a:r>
              <a:rPr lang="en-US" sz="4800" dirty="0"/>
              <a:t>5. They marked intended Pauses</a:t>
            </a:r>
          </a:p>
        </p:txBody>
      </p:sp>
    </p:spTree>
    <p:extLst>
      <p:ext uri="{BB962C8B-B14F-4D97-AF65-F5344CB8AC3E}">
        <p14:creationId xmlns:p14="http://schemas.microsoft.com/office/powerpoint/2010/main" val="11164598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132</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444982" y="1690688"/>
            <a:ext cx="1160683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dirty="0"/>
              <a:t>They were so meticulous that they even counted the number of times each letter was used in the Old Testament.</a:t>
            </a:r>
          </a:p>
          <a:p>
            <a:r>
              <a:rPr lang="en-US" sz="4800" dirty="0"/>
              <a:t> </a:t>
            </a:r>
          </a:p>
          <a:p>
            <a:r>
              <a:rPr lang="en-US" sz="4800" dirty="0"/>
              <a:t>Aleph occurs 42,377 times; Beth occurs 38,218 times; Gimel occurs 29,537 times </a:t>
            </a:r>
            <a:r>
              <a:rPr lang="en-US" sz="4800" dirty="0" err="1"/>
              <a:t>etc</a:t>
            </a:r>
            <a:r>
              <a:rPr lang="en-US" sz="4800" dirty="0"/>
              <a:t>…</a:t>
            </a:r>
          </a:p>
        </p:txBody>
      </p:sp>
    </p:spTree>
    <p:extLst>
      <p:ext uri="{BB962C8B-B14F-4D97-AF65-F5344CB8AC3E}">
        <p14:creationId xmlns:p14="http://schemas.microsoft.com/office/powerpoint/2010/main" val="18835142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133</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444982" y="1219200"/>
            <a:ext cx="11606835"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5000" dirty="0"/>
              <a:t>Rules for copyists were as follows:</a:t>
            </a:r>
          </a:p>
          <a:p>
            <a:pPr lvl="0"/>
            <a:r>
              <a:rPr lang="en-US" sz="5000" dirty="0"/>
              <a:t>1. Only skins of clean animals were to be used.</a:t>
            </a:r>
          </a:p>
          <a:p>
            <a:pPr lvl="0"/>
            <a:r>
              <a:rPr lang="en-US" sz="5000" dirty="0"/>
              <a:t>2. Each skin must contain the same number of columns.</a:t>
            </a:r>
          </a:p>
          <a:p>
            <a:pPr lvl="0"/>
            <a:r>
              <a:rPr lang="en-US" sz="5000" dirty="0"/>
              <a:t>3. There would be no less than 48 and no more than 60 lines.</a:t>
            </a:r>
          </a:p>
        </p:txBody>
      </p:sp>
    </p:spTree>
    <p:extLst>
      <p:ext uri="{BB962C8B-B14F-4D97-AF65-F5344CB8AC3E}">
        <p14:creationId xmlns:p14="http://schemas.microsoft.com/office/powerpoint/2010/main" val="4236868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134</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92582" y="2003415"/>
            <a:ext cx="1160683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5400" dirty="0"/>
              <a:t>4. Black ink had to be prepared by a certain recipe.</a:t>
            </a:r>
          </a:p>
          <a:p>
            <a:pPr lvl="0"/>
            <a:r>
              <a:rPr lang="en-US" sz="5400" dirty="0"/>
              <a:t>5. No word or letter could be written by memory.</a:t>
            </a:r>
          </a:p>
        </p:txBody>
      </p:sp>
    </p:spTree>
    <p:extLst>
      <p:ext uri="{BB962C8B-B14F-4D97-AF65-F5344CB8AC3E}">
        <p14:creationId xmlns:p14="http://schemas.microsoft.com/office/powerpoint/2010/main" val="5723355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135</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16569" y="1843088"/>
            <a:ext cx="1160683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5400" dirty="0"/>
              <a:t>6. If so much as one letter was omitted, on letter touched another, or wrongly inserted the sheet had to be destroyed.</a:t>
            </a:r>
          </a:p>
        </p:txBody>
      </p:sp>
    </p:spTree>
    <p:extLst>
      <p:ext uri="{BB962C8B-B14F-4D97-AF65-F5344CB8AC3E}">
        <p14:creationId xmlns:p14="http://schemas.microsoft.com/office/powerpoint/2010/main" val="109631405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136</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16569" y="1690688"/>
            <a:ext cx="1160683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z="5400" dirty="0"/>
              <a:t>7. Three mistakes on one page meant the whole manuscript had to be destroyed.</a:t>
            </a:r>
          </a:p>
          <a:p>
            <a:pPr lvl="0"/>
            <a:r>
              <a:rPr lang="en-US" sz="5400" dirty="0"/>
              <a:t>8. Any revision had to take place within 30 days or it was destroyed.</a:t>
            </a:r>
          </a:p>
          <a:p>
            <a:endParaRPr lang="en-US" sz="5400" dirty="0"/>
          </a:p>
        </p:txBody>
      </p:sp>
    </p:spTree>
    <p:extLst>
      <p:ext uri="{BB962C8B-B14F-4D97-AF65-F5344CB8AC3E}">
        <p14:creationId xmlns:p14="http://schemas.microsoft.com/office/powerpoint/2010/main" val="6433407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137</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444982" y="2003415"/>
            <a:ext cx="1160683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5400" dirty="0"/>
              <a:t>This kind of scrutiny tells us that they took a very high view of God’s word and secondly went to the greatest lengths possible to make sure it was preserved</a:t>
            </a:r>
            <a:r>
              <a:rPr lang="en-US" sz="5400"/>
              <a:t>. </a:t>
            </a:r>
            <a:endParaRPr lang="en-US" sz="5400" dirty="0"/>
          </a:p>
        </p:txBody>
      </p:sp>
    </p:spTree>
    <p:extLst>
      <p:ext uri="{BB962C8B-B14F-4D97-AF65-F5344CB8AC3E}">
        <p14:creationId xmlns:p14="http://schemas.microsoft.com/office/powerpoint/2010/main" val="16878916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138</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92582" y="1784765"/>
            <a:ext cx="1160683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5400" dirty="0"/>
              <a:t>Of course, the King James Version comes from </a:t>
            </a:r>
            <a:r>
              <a:rPr lang="en-US" sz="5400" i="1" dirty="0"/>
              <a:t>the Ben </a:t>
            </a:r>
            <a:r>
              <a:rPr lang="en-US" sz="5400" i="1" dirty="0" err="1"/>
              <a:t>Chayyim</a:t>
            </a:r>
            <a:r>
              <a:rPr lang="en-US" sz="5400" i="1" dirty="0"/>
              <a:t> Text</a:t>
            </a:r>
            <a:r>
              <a:rPr lang="en-US" sz="5400" dirty="0"/>
              <a:t>, which is in the line of </a:t>
            </a:r>
            <a:r>
              <a:rPr lang="en-US" sz="5400" i="1" dirty="0"/>
              <a:t>the Hebrew </a:t>
            </a:r>
            <a:r>
              <a:rPr lang="en-US" sz="5400" i="1" dirty="0" err="1"/>
              <a:t>Massoretic</a:t>
            </a:r>
            <a:r>
              <a:rPr lang="en-US" sz="5400" i="1" dirty="0"/>
              <a:t> Text</a:t>
            </a:r>
            <a:r>
              <a:rPr lang="en-US" sz="5400" dirty="0"/>
              <a:t>. </a:t>
            </a:r>
            <a:br>
              <a:rPr lang="en-US" sz="5400" dirty="0"/>
            </a:br>
            <a:endParaRPr lang="en-US" sz="5400" dirty="0"/>
          </a:p>
          <a:p>
            <a:r>
              <a:rPr lang="en-US" sz="3200" i="1" dirty="0"/>
              <a:t>Pg. 10 Watts, Malcolm H. The Lord Gave The Word. London: Trinitarian Bible Society, 1998.</a:t>
            </a:r>
          </a:p>
        </p:txBody>
      </p:sp>
    </p:spTree>
    <p:extLst>
      <p:ext uri="{BB962C8B-B14F-4D97-AF65-F5344CB8AC3E}">
        <p14:creationId xmlns:p14="http://schemas.microsoft.com/office/powerpoint/2010/main" val="10279072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139</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1761364"/>
            <a:ext cx="1160683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New Testament Preservation</a:t>
            </a:r>
            <a:endParaRPr lang="en-US" sz="4800" dirty="0"/>
          </a:p>
          <a:p>
            <a:r>
              <a:rPr lang="en-US" sz="4800" b="1" dirty="0"/>
              <a:t> </a:t>
            </a:r>
            <a:endParaRPr lang="en-US" sz="4800" dirty="0"/>
          </a:p>
          <a:p>
            <a:r>
              <a:rPr lang="en-US" sz="4800" b="1" dirty="0"/>
              <a:t>Book by Book internal evidences</a:t>
            </a:r>
            <a:endParaRPr lang="en-US" sz="4800" dirty="0"/>
          </a:p>
          <a:p>
            <a:r>
              <a:rPr lang="en-US" sz="4800" b="1" dirty="0"/>
              <a:t> </a:t>
            </a:r>
            <a:endParaRPr lang="en-US" sz="4800" dirty="0"/>
          </a:p>
          <a:p>
            <a:r>
              <a:rPr lang="en-US" sz="4800" dirty="0"/>
              <a:t>Two things to look at, the author and the audience.</a:t>
            </a:r>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1685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584" y="1834779"/>
            <a:ext cx="11516832" cy="5661395"/>
          </a:xfrm>
        </p:spPr>
        <p:txBody>
          <a:bodyPr>
            <a:noAutofit/>
          </a:bodyPr>
          <a:lstStyle/>
          <a:p>
            <a:pPr marL="514350" lvl="0" indent="-514350">
              <a:buFont typeface="+mj-lt"/>
              <a:buAutoNum type="arabicPeriod"/>
            </a:pPr>
            <a:r>
              <a:rPr lang="en-US" sz="4800" dirty="0"/>
              <a:t>This is a serious issue which affects fundamental doctrine.</a:t>
            </a:r>
          </a:p>
          <a:p>
            <a:pPr marL="514350" lvl="0" indent="-514350">
              <a:buFont typeface="+mj-lt"/>
              <a:buAutoNum type="arabicPeriod"/>
            </a:pPr>
            <a:r>
              <a:rPr lang="en-US" sz="4800" dirty="0"/>
              <a:t>Taking a different position does not necessarily make a man a heretic.</a:t>
            </a:r>
          </a:p>
          <a:p>
            <a:pPr marL="514350" lvl="0" indent="-514350">
              <a:buFont typeface="+mj-lt"/>
              <a:buAutoNum type="arabicPeriod"/>
            </a:pPr>
            <a:r>
              <a:rPr lang="en-US" sz="4800" dirty="0"/>
              <a:t>There are good people and non-discerning speech on both sides of the debate.</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lang="en-US" sz="3200" dirty="0"/>
          </a:p>
        </p:txBody>
      </p:sp>
      <p:sp>
        <p:nvSpPr>
          <p:cNvPr id="4" name="Slide Number Placeholder 3"/>
          <p:cNvSpPr>
            <a:spLocks noGrp="1"/>
          </p:cNvSpPr>
          <p:nvPr>
            <p:ph type="sldNum" sz="quarter" idx="12"/>
          </p:nvPr>
        </p:nvSpPr>
        <p:spPr/>
        <p:txBody>
          <a:bodyPr/>
          <a:lstStyle/>
          <a:p>
            <a:fld id="{BE5FDBE8-B341-5540-9D7F-D16BA7597644}" type="slidenum">
              <a:rPr lang="en-US" sz="4400" smtClean="0">
                <a:solidFill>
                  <a:schemeClr val="tx1"/>
                </a:solidFill>
              </a:rPr>
              <a:t>14</a:t>
            </a:fld>
            <a:endParaRPr lang="en-US" sz="4400" dirty="0">
              <a:solidFill>
                <a:schemeClr val="tx1"/>
              </a:solidFill>
            </a:endParaRPr>
          </a:p>
        </p:txBody>
      </p:sp>
      <p:sp>
        <p:nvSpPr>
          <p:cNvPr id="5" name="Title 1"/>
          <p:cNvSpPr>
            <a:spLocks noGrp="1"/>
          </p:cNvSpPr>
          <p:nvPr>
            <p:ph type="title"/>
          </p:nvPr>
        </p:nvSpPr>
        <p:spPr>
          <a:xfrm>
            <a:off x="838200" y="365125"/>
            <a:ext cx="10515600" cy="1325563"/>
          </a:xfrm>
        </p:spPr>
        <p:txBody>
          <a:bodyPr>
            <a:normAutofit/>
          </a:bodyPr>
          <a:lstStyle/>
          <a:p>
            <a:r>
              <a:rPr lang="en-US" sz="8000" dirty="0"/>
              <a:t>Introduction</a:t>
            </a:r>
          </a:p>
        </p:txBody>
      </p:sp>
    </p:spTree>
    <p:extLst>
      <p:ext uri="{BB962C8B-B14F-4D97-AF65-F5344CB8AC3E}">
        <p14:creationId xmlns:p14="http://schemas.microsoft.com/office/powerpoint/2010/main" val="66073222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140</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21805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141</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2130696"/>
            <a:ext cx="1160683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i="1" dirty="0"/>
              <a:t>John to the seven churches which are in Asia</a:t>
            </a:r>
            <a:r>
              <a:rPr lang="en-US" sz="4800" i="1" dirty="0"/>
              <a:t>: Grace be unto you, and peace, from him which is, and which was, and which is to come; and from the seven Spirits which are before his throne;</a:t>
            </a:r>
            <a:r>
              <a:rPr lang="en-US" sz="4800" dirty="0"/>
              <a:t> </a:t>
            </a:r>
            <a:r>
              <a:rPr lang="en-US" sz="4800" b="1" dirty="0"/>
              <a:t>Revelation 1:4</a:t>
            </a:r>
            <a:endParaRPr lang="en-US" sz="4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609313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142</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1392033"/>
            <a:ext cx="1160683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i="1" dirty="0"/>
              <a:t>And all the brethren which are with me, </a:t>
            </a:r>
            <a:r>
              <a:rPr lang="en-US" sz="4800" b="1" i="1" dirty="0"/>
              <a:t>unto the churches of Galatia</a:t>
            </a:r>
            <a:r>
              <a:rPr lang="en-US" sz="4800" i="1" dirty="0"/>
              <a:t>: </a:t>
            </a:r>
            <a:r>
              <a:rPr lang="en-US" sz="4800" b="1" dirty="0"/>
              <a:t>Galatians 1:2</a:t>
            </a:r>
            <a:endParaRPr lang="en-US" sz="4800" dirty="0"/>
          </a:p>
          <a:p>
            <a:r>
              <a:rPr lang="en-US" sz="4800" b="1" dirty="0"/>
              <a:t> </a:t>
            </a:r>
            <a:endParaRPr lang="en-US" sz="4800" dirty="0"/>
          </a:p>
          <a:p>
            <a:r>
              <a:rPr lang="en-US" sz="4800" i="1" dirty="0"/>
              <a:t>And when this epistle is read among you, </a:t>
            </a:r>
            <a:r>
              <a:rPr lang="en-US" sz="4800" b="1" i="1" dirty="0"/>
              <a:t>cause that it be read also in the church of the </a:t>
            </a:r>
            <a:r>
              <a:rPr lang="en-US" sz="4800" b="1" i="1" dirty="0" err="1"/>
              <a:t>Laodiceans</a:t>
            </a:r>
            <a:r>
              <a:rPr lang="en-US" sz="4800" b="1" i="1" dirty="0"/>
              <a:t>; and that ye likewise read the epistle from Laodicea</a:t>
            </a:r>
            <a:r>
              <a:rPr lang="en-US" sz="4800" i="1" dirty="0"/>
              <a:t>.</a:t>
            </a:r>
            <a:r>
              <a:rPr lang="en-US" sz="4800" dirty="0"/>
              <a:t> </a:t>
            </a:r>
            <a:r>
              <a:rPr lang="en-US" sz="4800" b="1" dirty="0"/>
              <a:t>Colossians 4:1</a:t>
            </a:r>
            <a:endParaRPr lang="en-US" sz="4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124298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143</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92582" y="3469526"/>
            <a:ext cx="1160683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6600" i="1" dirty="0"/>
              <a:t>Chart of Famous Writings</a:t>
            </a:r>
            <a:endParaRPr lang="en-US" sz="66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16909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144</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496186" y="1446211"/>
            <a:ext cx="11504428" cy="5078313"/>
          </a:xfrm>
          <a:prstGeom prst="rect">
            <a:avLst/>
          </a:prstGeom>
          <a:noFill/>
        </p:spPr>
        <p:txBody>
          <a:bodyPr wrap="square" rtlCol="0">
            <a:spAutoFit/>
          </a:bodyPr>
          <a:lstStyle/>
          <a:p>
            <a:r>
              <a:rPr lang="en-US" sz="5400" dirty="0"/>
              <a:t>As you can see, there are thousands more New Testament Greek manuscripts than any other ancient writing.  The internal consistency of the New Testament documents is about 99.5% textually pure. </a:t>
            </a:r>
          </a:p>
        </p:txBody>
      </p:sp>
    </p:spTree>
    <p:extLst>
      <p:ext uri="{BB962C8B-B14F-4D97-AF65-F5344CB8AC3E}">
        <p14:creationId xmlns:p14="http://schemas.microsoft.com/office/powerpoint/2010/main" val="30048241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145</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496186" y="1446211"/>
            <a:ext cx="11504428" cy="5078313"/>
          </a:xfrm>
          <a:prstGeom prst="rect">
            <a:avLst/>
          </a:prstGeom>
          <a:noFill/>
        </p:spPr>
        <p:txBody>
          <a:bodyPr wrap="square" rtlCol="0">
            <a:spAutoFit/>
          </a:bodyPr>
          <a:lstStyle/>
          <a:p>
            <a:r>
              <a:rPr lang="en-US" sz="5400" dirty="0"/>
              <a:t>That is an amazing accuracy.  In addition, there are over 19,000 copies in the </a:t>
            </a:r>
            <a:r>
              <a:rPr lang="en-US" sz="5400" dirty="0" err="1"/>
              <a:t>Syriac</a:t>
            </a:r>
            <a:r>
              <a:rPr lang="en-US" sz="5400" dirty="0"/>
              <a:t>, Latin, Coptic, and Aramaic languages.  The total supporting New Testament manuscript base is over 24,000.</a:t>
            </a:r>
          </a:p>
        </p:txBody>
      </p:sp>
    </p:spTree>
    <p:extLst>
      <p:ext uri="{BB962C8B-B14F-4D97-AF65-F5344CB8AC3E}">
        <p14:creationId xmlns:p14="http://schemas.microsoft.com/office/powerpoint/2010/main" val="835229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584" y="1695560"/>
            <a:ext cx="11516832" cy="5661395"/>
          </a:xfrm>
        </p:spPr>
        <p:txBody>
          <a:bodyPr>
            <a:noAutofit/>
          </a:bodyPr>
          <a:lstStyle/>
          <a:p>
            <a:pPr marL="742950" indent="-742950">
              <a:buFont typeface="+mj-lt"/>
              <a:buAutoNum type="arabicPeriod" startAt="4"/>
            </a:pPr>
            <a:r>
              <a:rPr lang="en-US" sz="4400" dirty="0"/>
              <a:t>Both sides have difficult questions to answer. </a:t>
            </a:r>
          </a:p>
          <a:p>
            <a:pPr marL="742950" lvl="0" indent="-742950">
              <a:buFont typeface="+mj-lt"/>
              <a:buAutoNum type="arabicPeriod" startAt="4"/>
            </a:pPr>
            <a:r>
              <a:rPr lang="en-US" sz="4400" dirty="0"/>
              <a:t>Both sides have been characterized by intemperate speech.</a:t>
            </a:r>
          </a:p>
          <a:p>
            <a:pPr marL="742950" lvl="0" indent="-742950">
              <a:buFont typeface="+mj-lt"/>
              <a:buAutoNum type="arabicPeriod" startAt="4"/>
            </a:pPr>
            <a:r>
              <a:rPr lang="en-US" sz="4400" dirty="0"/>
              <a:t>Very few people have really studied the issue carefully.</a:t>
            </a:r>
          </a:p>
        </p:txBody>
      </p:sp>
      <p:sp>
        <p:nvSpPr>
          <p:cNvPr id="4" name="Slide Number Placeholder 3"/>
          <p:cNvSpPr>
            <a:spLocks noGrp="1"/>
          </p:cNvSpPr>
          <p:nvPr>
            <p:ph type="sldNum" sz="quarter" idx="12"/>
          </p:nvPr>
        </p:nvSpPr>
        <p:spPr/>
        <p:txBody>
          <a:bodyPr/>
          <a:lstStyle/>
          <a:p>
            <a:fld id="{BE5FDBE8-B341-5540-9D7F-D16BA7597644}" type="slidenum">
              <a:rPr lang="en-US" sz="4400" smtClean="0">
                <a:solidFill>
                  <a:schemeClr val="tx1"/>
                </a:solidFill>
              </a:rPr>
              <a:t>15</a:t>
            </a:fld>
            <a:endParaRPr lang="en-US" sz="4400" dirty="0">
              <a:solidFill>
                <a:schemeClr val="tx1"/>
              </a:solidFill>
            </a:endParaRPr>
          </a:p>
        </p:txBody>
      </p:sp>
      <p:sp>
        <p:nvSpPr>
          <p:cNvPr id="5" name="Title 1"/>
          <p:cNvSpPr>
            <a:spLocks noGrp="1"/>
          </p:cNvSpPr>
          <p:nvPr>
            <p:ph type="title"/>
          </p:nvPr>
        </p:nvSpPr>
        <p:spPr>
          <a:xfrm>
            <a:off x="838200" y="365125"/>
            <a:ext cx="10515600" cy="1325563"/>
          </a:xfrm>
        </p:spPr>
        <p:txBody>
          <a:bodyPr>
            <a:normAutofit/>
          </a:bodyPr>
          <a:lstStyle/>
          <a:p>
            <a:r>
              <a:rPr lang="en-US" sz="8000" dirty="0"/>
              <a:t>Introduction</a:t>
            </a:r>
          </a:p>
        </p:txBody>
      </p:sp>
    </p:spTree>
    <p:extLst>
      <p:ext uri="{BB962C8B-B14F-4D97-AF65-F5344CB8AC3E}">
        <p14:creationId xmlns:p14="http://schemas.microsoft.com/office/powerpoint/2010/main" val="1257798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584" y="1867010"/>
            <a:ext cx="11516832" cy="5661395"/>
          </a:xfrm>
        </p:spPr>
        <p:txBody>
          <a:bodyPr>
            <a:noAutofit/>
          </a:bodyPr>
          <a:lstStyle/>
          <a:p>
            <a:pPr marL="742950" indent="-742950">
              <a:buFont typeface="+mj-lt"/>
              <a:buAutoNum type="arabicPeriod" startAt="7"/>
            </a:pPr>
            <a:r>
              <a:rPr lang="en-US" sz="4400" dirty="0"/>
              <a:t>There is a great deal of dishonesty on this issue.</a:t>
            </a:r>
          </a:p>
          <a:p>
            <a:pPr marL="742950" indent="-742950">
              <a:buFont typeface="+mj-lt"/>
              <a:buAutoNum type="arabicPeriod" startAt="7"/>
            </a:pPr>
            <a:r>
              <a:rPr lang="en-US" sz="4400" dirty="0"/>
              <a:t>Taking an extreme position on either side is dangerous.</a:t>
            </a:r>
          </a:p>
          <a:p>
            <a:pPr marL="742950" lvl="0" indent="-742950">
              <a:buFont typeface="+mj-lt"/>
              <a:buAutoNum type="arabicPeriod" startAt="7"/>
            </a:pPr>
            <a:r>
              <a:rPr lang="en-US" sz="4400" dirty="0"/>
              <a:t>It is not always necessary to separate with a brother over his position on King James Version.</a:t>
            </a:r>
          </a:p>
        </p:txBody>
      </p:sp>
      <p:sp>
        <p:nvSpPr>
          <p:cNvPr id="4" name="Slide Number Placeholder 3"/>
          <p:cNvSpPr>
            <a:spLocks noGrp="1"/>
          </p:cNvSpPr>
          <p:nvPr>
            <p:ph type="sldNum" sz="quarter" idx="12"/>
          </p:nvPr>
        </p:nvSpPr>
        <p:spPr/>
        <p:txBody>
          <a:bodyPr/>
          <a:lstStyle/>
          <a:p>
            <a:fld id="{BE5FDBE8-B341-5540-9D7F-D16BA7597644}" type="slidenum">
              <a:rPr lang="en-US" sz="4400" smtClean="0">
                <a:solidFill>
                  <a:schemeClr val="tx1"/>
                </a:solidFill>
              </a:rPr>
              <a:t>16</a:t>
            </a:fld>
            <a:endParaRPr lang="en-US" sz="4400" dirty="0">
              <a:solidFill>
                <a:schemeClr val="tx1"/>
              </a:solidFill>
            </a:endParaRPr>
          </a:p>
        </p:txBody>
      </p:sp>
      <p:sp>
        <p:nvSpPr>
          <p:cNvPr id="5" name="Title 1"/>
          <p:cNvSpPr>
            <a:spLocks noGrp="1"/>
          </p:cNvSpPr>
          <p:nvPr>
            <p:ph type="title"/>
          </p:nvPr>
        </p:nvSpPr>
        <p:spPr>
          <a:xfrm>
            <a:off x="838200" y="365125"/>
            <a:ext cx="10515600" cy="1325563"/>
          </a:xfrm>
        </p:spPr>
        <p:txBody>
          <a:bodyPr>
            <a:normAutofit/>
          </a:bodyPr>
          <a:lstStyle/>
          <a:p>
            <a:r>
              <a:rPr lang="en-US" sz="8000" dirty="0"/>
              <a:t>Introduction</a:t>
            </a:r>
          </a:p>
        </p:txBody>
      </p:sp>
    </p:spTree>
    <p:extLst>
      <p:ext uri="{BB962C8B-B14F-4D97-AF65-F5344CB8AC3E}">
        <p14:creationId xmlns:p14="http://schemas.microsoft.com/office/powerpoint/2010/main" val="1045779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0360" y="160423"/>
            <a:ext cx="3517438" cy="1323439"/>
          </a:xfrm>
          <a:prstGeom prst="rect">
            <a:avLst/>
          </a:prstGeom>
          <a:noFill/>
        </p:spPr>
        <p:txBody>
          <a:bodyPr wrap="none" rtlCol="0">
            <a:spAutoFit/>
          </a:bodyPr>
          <a:lstStyle/>
          <a:p>
            <a:r>
              <a:rPr lang="en-US" sz="8000"/>
              <a:t>Content</a:t>
            </a:r>
            <a:endParaRPr lang="en-US" sz="8000" dirty="0"/>
          </a:p>
        </p:txBody>
      </p:sp>
      <p:sp>
        <p:nvSpPr>
          <p:cNvPr id="5" name="TextBox 4"/>
          <p:cNvSpPr txBox="1"/>
          <p:nvPr/>
        </p:nvSpPr>
        <p:spPr>
          <a:xfrm>
            <a:off x="497305" y="1957137"/>
            <a:ext cx="10383548" cy="2862322"/>
          </a:xfrm>
          <a:prstGeom prst="rect">
            <a:avLst/>
          </a:prstGeom>
          <a:noFill/>
        </p:spPr>
        <p:txBody>
          <a:bodyPr wrap="none" rtlCol="0">
            <a:spAutoFit/>
          </a:bodyPr>
          <a:lstStyle/>
          <a:p>
            <a:r>
              <a:rPr lang="en-US" sz="6000" dirty="0"/>
              <a:t>Section I Bibliology</a:t>
            </a:r>
          </a:p>
          <a:p>
            <a:r>
              <a:rPr lang="en-US" sz="6000" dirty="0"/>
              <a:t>Section 2 History of Preservation</a:t>
            </a:r>
          </a:p>
          <a:p>
            <a:r>
              <a:rPr lang="en-US" sz="6000" dirty="0"/>
              <a:t>Section 3 Translation</a:t>
            </a:r>
          </a:p>
        </p:txBody>
      </p:sp>
      <p:sp>
        <p:nvSpPr>
          <p:cNvPr id="2" name="Slide Number Placeholder 1"/>
          <p:cNvSpPr>
            <a:spLocks noGrp="1"/>
          </p:cNvSpPr>
          <p:nvPr>
            <p:ph type="sldNum" sz="quarter" idx="12"/>
          </p:nvPr>
        </p:nvSpPr>
        <p:spPr/>
        <p:txBody>
          <a:bodyPr/>
          <a:lstStyle/>
          <a:p>
            <a:fld id="{BE5FDBE8-B341-5540-9D7F-D16BA7597644}" type="slidenum">
              <a:rPr lang="en-US" sz="3600" smtClean="0">
                <a:solidFill>
                  <a:schemeClr val="tx1"/>
                </a:solidFill>
              </a:rPr>
              <a:t>17</a:t>
            </a:fld>
            <a:endParaRPr lang="en-US" sz="3600" dirty="0">
              <a:solidFill>
                <a:schemeClr val="tx1"/>
              </a:solidFill>
            </a:endParaRPr>
          </a:p>
        </p:txBody>
      </p:sp>
    </p:spTree>
    <p:extLst>
      <p:ext uri="{BB962C8B-B14F-4D97-AF65-F5344CB8AC3E}">
        <p14:creationId xmlns:p14="http://schemas.microsoft.com/office/powerpoint/2010/main" val="37285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84" y="605757"/>
            <a:ext cx="10515600" cy="1325563"/>
          </a:xfrm>
        </p:spPr>
        <p:txBody>
          <a:bodyPr>
            <a:normAutofit/>
          </a:bodyPr>
          <a:lstStyle/>
          <a:p>
            <a:r>
              <a:rPr lang="en-US" sz="6600" dirty="0"/>
              <a:t>Section I Bibliology</a:t>
            </a:r>
          </a:p>
        </p:txBody>
      </p:sp>
      <p:sp>
        <p:nvSpPr>
          <p:cNvPr id="4" name="TextBox 3"/>
          <p:cNvSpPr txBox="1"/>
          <p:nvPr/>
        </p:nvSpPr>
        <p:spPr>
          <a:xfrm>
            <a:off x="737937" y="2085474"/>
            <a:ext cx="10569112" cy="1200329"/>
          </a:xfrm>
          <a:prstGeom prst="rect">
            <a:avLst/>
          </a:prstGeom>
          <a:noFill/>
        </p:spPr>
        <p:txBody>
          <a:bodyPr wrap="none" rtlCol="0">
            <a:spAutoFit/>
          </a:bodyPr>
          <a:lstStyle/>
          <a:p>
            <a:r>
              <a:rPr lang="en-US" sz="3600" dirty="0"/>
              <a:t>Bibliology - organized study of the facts about the </a:t>
            </a:r>
          </a:p>
          <a:p>
            <a:r>
              <a:rPr lang="en-US" sz="3600" dirty="0"/>
              <a:t>Bible’s indisputable </a:t>
            </a:r>
            <a:r>
              <a:rPr lang="en-US" sz="3600" b="1" dirty="0"/>
              <a:t>origin, necessity, and authenticity</a:t>
            </a:r>
            <a:r>
              <a:rPr lang="en-US" sz="3600" dirty="0"/>
              <a:t>.</a:t>
            </a:r>
            <a:r>
              <a:rPr lang="en-US" sz="3600" dirty="0">
                <a:effectLst/>
              </a:rPr>
              <a:t> </a:t>
            </a:r>
            <a:endParaRPr lang="en-US" sz="3600" dirty="0"/>
          </a:p>
        </p:txBody>
      </p:sp>
      <p:sp>
        <p:nvSpPr>
          <p:cNvPr id="5" name="TextBox 4"/>
          <p:cNvSpPr txBox="1"/>
          <p:nvPr/>
        </p:nvSpPr>
        <p:spPr>
          <a:xfrm>
            <a:off x="737937" y="3593431"/>
            <a:ext cx="5715988" cy="769441"/>
          </a:xfrm>
          <a:prstGeom prst="rect">
            <a:avLst/>
          </a:prstGeom>
          <a:noFill/>
        </p:spPr>
        <p:txBody>
          <a:bodyPr wrap="none" rtlCol="0">
            <a:spAutoFit/>
          </a:bodyPr>
          <a:lstStyle/>
          <a:p>
            <a:r>
              <a:rPr lang="en-US" sz="4400" b="1" dirty="0"/>
              <a:t>Five Pillars of Bibliology</a:t>
            </a:r>
          </a:p>
        </p:txBody>
      </p:sp>
      <p:sp>
        <p:nvSpPr>
          <p:cNvPr id="6" name="TextBox 5"/>
          <p:cNvSpPr txBox="1"/>
          <p:nvPr/>
        </p:nvSpPr>
        <p:spPr>
          <a:xfrm>
            <a:off x="737937" y="4670500"/>
            <a:ext cx="9833589" cy="1446550"/>
          </a:xfrm>
          <a:prstGeom prst="rect">
            <a:avLst/>
          </a:prstGeom>
          <a:noFill/>
        </p:spPr>
        <p:txBody>
          <a:bodyPr wrap="none" rtlCol="0">
            <a:spAutoFit/>
          </a:bodyPr>
          <a:lstStyle/>
          <a:p>
            <a:r>
              <a:rPr lang="en-US" sz="4400" dirty="0"/>
              <a:t>Revelation        Inspiration      Canonization</a:t>
            </a:r>
          </a:p>
          <a:p>
            <a:r>
              <a:rPr lang="en-US" sz="4400" dirty="0"/>
              <a:t>Illumination     Preservation</a:t>
            </a:r>
          </a:p>
        </p:txBody>
      </p:sp>
      <p:sp>
        <p:nvSpPr>
          <p:cNvPr id="3" name="Slide Number Placeholder 2"/>
          <p:cNvSpPr>
            <a:spLocks noGrp="1"/>
          </p:cNvSpPr>
          <p:nvPr>
            <p:ph type="sldNum" sz="quarter" idx="12"/>
          </p:nvPr>
        </p:nvSpPr>
        <p:spPr/>
        <p:txBody>
          <a:bodyPr/>
          <a:lstStyle/>
          <a:p>
            <a:fld id="{BE5FDBE8-B341-5540-9D7F-D16BA7597644}" type="slidenum">
              <a:rPr lang="en-US" sz="3600" smtClean="0">
                <a:solidFill>
                  <a:schemeClr val="tx1"/>
                </a:solidFill>
              </a:rPr>
              <a:t>18</a:t>
            </a:fld>
            <a:endParaRPr lang="en-US" sz="3600" dirty="0">
              <a:solidFill>
                <a:schemeClr val="tx1"/>
              </a:solidFill>
            </a:endParaRPr>
          </a:p>
        </p:txBody>
      </p:sp>
    </p:spTree>
    <p:extLst>
      <p:ext uri="{BB962C8B-B14F-4D97-AF65-F5344CB8AC3E}">
        <p14:creationId xmlns:p14="http://schemas.microsoft.com/office/powerpoint/2010/main" val="51681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5484" y="6057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a:t>Section I Bibliology</a:t>
            </a:r>
            <a:endParaRPr lang="en-US" sz="6600" dirty="0"/>
          </a:p>
        </p:txBody>
      </p:sp>
      <p:sp>
        <p:nvSpPr>
          <p:cNvPr id="5" name="TextBox 4"/>
          <p:cNvSpPr txBox="1"/>
          <p:nvPr/>
        </p:nvSpPr>
        <p:spPr>
          <a:xfrm>
            <a:off x="565484" y="1931320"/>
            <a:ext cx="10444975" cy="2862322"/>
          </a:xfrm>
          <a:prstGeom prst="rect">
            <a:avLst/>
          </a:prstGeom>
          <a:noFill/>
        </p:spPr>
        <p:txBody>
          <a:bodyPr wrap="none" rtlCol="0">
            <a:spAutoFit/>
          </a:bodyPr>
          <a:lstStyle/>
          <a:p>
            <a:r>
              <a:rPr lang="en-US" sz="3600" dirty="0"/>
              <a:t>Each of these terms are vitally important to Bibliology </a:t>
            </a:r>
          </a:p>
          <a:p>
            <a:r>
              <a:rPr lang="en-US" sz="3600" dirty="0"/>
              <a:t>and must be defined accurately. Additional terms such </a:t>
            </a:r>
          </a:p>
          <a:p>
            <a:r>
              <a:rPr lang="en-US" sz="3600" dirty="0"/>
              <a:t>as </a:t>
            </a:r>
            <a:r>
              <a:rPr lang="en-US" sz="3600" b="1" dirty="0"/>
              <a:t>Inerrant</a:t>
            </a:r>
            <a:r>
              <a:rPr lang="en-US" sz="3600" dirty="0"/>
              <a:t> and </a:t>
            </a:r>
            <a:r>
              <a:rPr lang="en-US" sz="3600" b="1" dirty="0"/>
              <a:t>Infallible</a:t>
            </a:r>
            <a:r>
              <a:rPr lang="en-US" sz="3600" dirty="0"/>
              <a:t> need also be defined for our </a:t>
            </a:r>
          </a:p>
          <a:p>
            <a:r>
              <a:rPr lang="en-US" sz="3600" dirty="0"/>
              <a:t>study of the Bible.</a:t>
            </a:r>
          </a:p>
          <a:p>
            <a:endParaRPr lang="en-US" sz="3600" dirty="0"/>
          </a:p>
        </p:txBody>
      </p:sp>
      <p:sp>
        <p:nvSpPr>
          <p:cNvPr id="6" name="TextBox 5"/>
          <p:cNvSpPr txBox="1"/>
          <p:nvPr/>
        </p:nvSpPr>
        <p:spPr>
          <a:xfrm>
            <a:off x="565484" y="4470476"/>
            <a:ext cx="9590061" cy="1200329"/>
          </a:xfrm>
          <a:prstGeom prst="rect">
            <a:avLst/>
          </a:prstGeom>
          <a:noFill/>
        </p:spPr>
        <p:txBody>
          <a:bodyPr wrap="none" rtlCol="0">
            <a:spAutoFit/>
          </a:bodyPr>
          <a:lstStyle/>
          <a:p>
            <a:r>
              <a:rPr lang="en-US" sz="3600" dirty="0"/>
              <a:t>We often say God’s word is Inerrant and Infallible, </a:t>
            </a:r>
          </a:p>
          <a:p>
            <a:r>
              <a:rPr lang="en-US" sz="3600" dirty="0"/>
              <a:t>what does that mean?</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264261" y="5294823"/>
            <a:ext cx="2050939" cy="1266398"/>
          </a:xfrm>
          <a:prstGeom prst="rect">
            <a:avLst/>
          </a:prstGeom>
        </p:spPr>
      </p:pic>
      <p:sp>
        <p:nvSpPr>
          <p:cNvPr id="2" name="Slide Number Placeholder 1"/>
          <p:cNvSpPr>
            <a:spLocks noGrp="1"/>
          </p:cNvSpPr>
          <p:nvPr>
            <p:ph type="sldNum" sz="quarter" idx="12"/>
          </p:nvPr>
        </p:nvSpPr>
        <p:spPr/>
        <p:txBody>
          <a:bodyPr/>
          <a:lstStyle/>
          <a:p>
            <a:fld id="{BE5FDBE8-B341-5540-9D7F-D16BA7597644}" type="slidenum">
              <a:rPr lang="en-US" sz="3600" smtClean="0">
                <a:solidFill>
                  <a:schemeClr val="tx1"/>
                </a:solidFill>
              </a:rPr>
              <a:t>19</a:t>
            </a:fld>
            <a:endParaRPr lang="en-US" sz="3600" dirty="0">
              <a:solidFill>
                <a:schemeClr val="tx1"/>
              </a:solidFill>
            </a:endParaRPr>
          </a:p>
        </p:txBody>
      </p:sp>
    </p:spTree>
    <p:extLst>
      <p:ext uri="{BB962C8B-B14F-4D97-AF65-F5344CB8AC3E}">
        <p14:creationId xmlns:p14="http://schemas.microsoft.com/office/powerpoint/2010/main" val="28700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Introduction</a:t>
            </a:r>
          </a:p>
        </p:txBody>
      </p:sp>
      <p:sp>
        <p:nvSpPr>
          <p:cNvPr id="3" name="Content Placeholder 2"/>
          <p:cNvSpPr>
            <a:spLocks noGrp="1"/>
          </p:cNvSpPr>
          <p:nvPr>
            <p:ph idx="1"/>
          </p:nvPr>
        </p:nvSpPr>
        <p:spPr>
          <a:xfrm>
            <a:off x="417443" y="1873250"/>
            <a:ext cx="11635409" cy="4665662"/>
          </a:xfrm>
        </p:spPr>
        <p:txBody>
          <a:bodyPr>
            <a:normAutofit fontScale="85000" lnSpcReduction="20000"/>
          </a:bodyPr>
          <a:lstStyle/>
          <a:p>
            <a:pPr marL="0" indent="0">
              <a:buNone/>
            </a:pPr>
            <a:r>
              <a:rPr lang="en-US" sz="4800" dirty="0"/>
              <a:t>Four truths:</a:t>
            </a:r>
          </a:p>
          <a:p>
            <a:pPr marL="914400" lvl="0" indent="-914400">
              <a:buFont typeface="+mj-lt"/>
              <a:buAutoNum type="arabicPeriod"/>
            </a:pPr>
            <a:r>
              <a:rPr lang="en-US" sz="4800" dirty="0"/>
              <a:t>We should not be ignorant of Satan’s devices.     (</a:t>
            </a:r>
            <a:r>
              <a:rPr lang="en-US" sz="4800" b="1" dirty="0"/>
              <a:t>2 Corinthians 2:11</a:t>
            </a:r>
            <a:r>
              <a:rPr lang="en-US" sz="4800" dirty="0"/>
              <a:t>)</a:t>
            </a:r>
          </a:p>
          <a:p>
            <a:pPr marL="914400" lvl="0" indent="-914400">
              <a:buFont typeface="+mj-lt"/>
              <a:buAutoNum type="arabicPeriod"/>
            </a:pPr>
            <a:r>
              <a:rPr lang="en-US" sz="4800" dirty="0"/>
              <a:t>Satan wants us to question God’s word. (</a:t>
            </a:r>
            <a:r>
              <a:rPr lang="en-US" sz="4800" b="1" dirty="0"/>
              <a:t>Genesis 3:1</a:t>
            </a:r>
            <a:r>
              <a:rPr lang="en-US" sz="4800" dirty="0"/>
              <a:t>)</a:t>
            </a:r>
          </a:p>
          <a:p>
            <a:pPr marL="914400" lvl="0" indent="-914400">
              <a:buFont typeface="+mj-lt"/>
              <a:buAutoNum type="arabicPeriod"/>
            </a:pPr>
            <a:r>
              <a:rPr lang="en-US" sz="4800" dirty="0"/>
              <a:t>Satan wants us to deny God’s word. (</a:t>
            </a:r>
            <a:r>
              <a:rPr lang="en-US" sz="4800" b="1" dirty="0"/>
              <a:t>Genesis 3:4,5</a:t>
            </a:r>
            <a:r>
              <a:rPr lang="en-US" sz="4800" dirty="0"/>
              <a:t>)</a:t>
            </a:r>
          </a:p>
          <a:p>
            <a:pPr marL="914400" lvl="0" indent="-914400">
              <a:buFont typeface="+mj-lt"/>
              <a:buAutoNum type="arabicPeriod"/>
            </a:pPr>
            <a:r>
              <a:rPr lang="en-US" sz="4800" dirty="0"/>
              <a:t>Satan wants to change God’s word. (</a:t>
            </a:r>
            <a:r>
              <a:rPr lang="en-US" sz="4800" b="1" dirty="0"/>
              <a:t>Genesis 3:4,5</a:t>
            </a:r>
            <a:r>
              <a:rPr lang="en-US" sz="4800" dirty="0"/>
              <a:t>)</a:t>
            </a:r>
          </a:p>
        </p:txBody>
      </p:sp>
      <p:sp>
        <p:nvSpPr>
          <p:cNvPr id="4" name="Slide Number Placeholder 3"/>
          <p:cNvSpPr>
            <a:spLocks noGrp="1"/>
          </p:cNvSpPr>
          <p:nvPr>
            <p:ph type="sldNum" sz="quarter" idx="12"/>
          </p:nvPr>
        </p:nvSpPr>
        <p:spPr/>
        <p:txBody>
          <a:bodyPr/>
          <a:lstStyle/>
          <a:p>
            <a:fld id="{BE5FDBE8-B341-5540-9D7F-D16BA7597644}" type="slidenum">
              <a:rPr lang="en-US" sz="4400" smtClean="0">
                <a:solidFill>
                  <a:schemeClr val="tx1"/>
                </a:solidFill>
              </a:rPr>
              <a:t>2</a:t>
            </a:fld>
            <a:endParaRPr lang="en-US" sz="4400" dirty="0">
              <a:solidFill>
                <a:schemeClr val="tx1"/>
              </a:solidFill>
            </a:endParaRPr>
          </a:p>
        </p:txBody>
      </p:sp>
    </p:spTree>
    <p:extLst>
      <p:ext uri="{BB962C8B-B14F-4D97-AF65-F5344CB8AC3E}">
        <p14:creationId xmlns:p14="http://schemas.microsoft.com/office/powerpoint/2010/main" val="1591633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65484" y="6057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a:t>Section I Bibliology</a:t>
            </a:r>
            <a:endParaRPr lang="en-US" sz="6600" dirty="0"/>
          </a:p>
        </p:txBody>
      </p:sp>
      <p:sp>
        <p:nvSpPr>
          <p:cNvPr id="4" name="TextBox 3"/>
          <p:cNvSpPr txBox="1"/>
          <p:nvPr/>
        </p:nvSpPr>
        <p:spPr>
          <a:xfrm>
            <a:off x="565484" y="1620252"/>
            <a:ext cx="11667361" cy="5109091"/>
          </a:xfrm>
          <a:prstGeom prst="rect">
            <a:avLst/>
          </a:prstGeom>
          <a:noFill/>
        </p:spPr>
        <p:txBody>
          <a:bodyPr wrap="none" rtlCol="0">
            <a:spAutoFit/>
          </a:bodyPr>
          <a:lstStyle/>
          <a:p>
            <a:r>
              <a:rPr lang="en-US" sz="3600" dirty="0"/>
              <a:t>Defined:</a:t>
            </a:r>
          </a:p>
          <a:p>
            <a:r>
              <a:rPr lang="en-US" sz="3600" b="1" dirty="0"/>
              <a:t>Inerrant</a:t>
            </a:r>
            <a:r>
              <a:rPr lang="en-US" sz="3600" dirty="0"/>
              <a:t> - </a:t>
            </a:r>
            <a:r>
              <a:rPr lang="en-US" sz="3600" u="sng" dirty="0"/>
              <a:t>Not used until 1837</a:t>
            </a:r>
            <a:r>
              <a:rPr lang="en-US" sz="3600" dirty="0"/>
              <a:t>, comes from 2 Latin words</a:t>
            </a:r>
          </a:p>
          <a:p>
            <a:r>
              <a:rPr lang="en-US" sz="3600" dirty="0"/>
              <a:t>In – Not</a:t>
            </a:r>
          </a:p>
          <a:p>
            <a:r>
              <a:rPr lang="en-US" sz="3600" dirty="0"/>
              <a:t>Errant – Erring </a:t>
            </a:r>
          </a:p>
          <a:p>
            <a:r>
              <a:rPr lang="en-US" sz="3600" dirty="0"/>
              <a:t> </a:t>
            </a:r>
          </a:p>
          <a:p>
            <a:r>
              <a:rPr lang="en-US" sz="3600" dirty="0"/>
              <a:t>So Not-Erring or </a:t>
            </a:r>
            <a:r>
              <a:rPr lang="en-US" sz="3600" b="1" dirty="0"/>
              <a:t>Fixed</a:t>
            </a:r>
            <a:r>
              <a:rPr lang="en-US" sz="3600" dirty="0"/>
              <a:t>, (incapable of being wrong). </a:t>
            </a:r>
          </a:p>
          <a:p>
            <a:r>
              <a:rPr lang="en-US" sz="3600" dirty="0"/>
              <a:t>In other words, inerrant means </a:t>
            </a:r>
            <a:r>
              <a:rPr lang="en-US" sz="3600" b="1" dirty="0"/>
              <a:t>recorded accurately</a:t>
            </a:r>
            <a:r>
              <a:rPr lang="en-US" sz="3600" dirty="0"/>
              <a:t>.</a:t>
            </a:r>
          </a:p>
          <a:p>
            <a:endParaRPr lang="en-US" sz="2000" dirty="0"/>
          </a:p>
          <a:p>
            <a:r>
              <a:rPr lang="en-US" sz="3600" i="1" dirty="0"/>
              <a:t>Note: Not just free from errors, but incapable of being wrong.</a:t>
            </a:r>
            <a:endParaRPr lang="en-US" sz="3600" dirty="0"/>
          </a:p>
          <a:p>
            <a:endParaRPr lang="en-US" dirty="0"/>
          </a:p>
        </p:txBody>
      </p:sp>
      <p:sp>
        <p:nvSpPr>
          <p:cNvPr id="2" name="Slide Number Placeholder 1"/>
          <p:cNvSpPr>
            <a:spLocks noGrp="1"/>
          </p:cNvSpPr>
          <p:nvPr>
            <p:ph type="sldNum" sz="quarter" idx="12"/>
          </p:nvPr>
        </p:nvSpPr>
        <p:spPr/>
        <p:txBody>
          <a:bodyPr/>
          <a:lstStyle/>
          <a:p>
            <a:fld id="{BE5FDBE8-B341-5540-9D7F-D16BA7597644}" type="slidenum">
              <a:rPr lang="en-US" sz="3600" smtClean="0">
                <a:solidFill>
                  <a:schemeClr val="tx1"/>
                </a:solidFill>
              </a:rPr>
              <a:t>20</a:t>
            </a:fld>
            <a:endParaRPr lang="en-US" sz="3600" dirty="0">
              <a:solidFill>
                <a:schemeClr val="tx1"/>
              </a:solidFill>
            </a:endParaRPr>
          </a:p>
        </p:txBody>
      </p:sp>
    </p:spTree>
    <p:extLst>
      <p:ext uri="{BB962C8B-B14F-4D97-AF65-F5344CB8AC3E}">
        <p14:creationId xmlns:p14="http://schemas.microsoft.com/office/powerpoint/2010/main" val="11698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65484" y="6057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a:t>Section I Bibliology</a:t>
            </a:r>
            <a:endParaRPr lang="en-US" sz="6600" dirty="0"/>
          </a:p>
        </p:txBody>
      </p:sp>
      <p:sp>
        <p:nvSpPr>
          <p:cNvPr id="4" name="TextBox 3"/>
          <p:cNvSpPr txBox="1"/>
          <p:nvPr/>
        </p:nvSpPr>
        <p:spPr>
          <a:xfrm>
            <a:off x="565484" y="1931320"/>
            <a:ext cx="11579388" cy="5447645"/>
          </a:xfrm>
          <a:prstGeom prst="rect">
            <a:avLst/>
          </a:prstGeom>
          <a:noFill/>
        </p:spPr>
        <p:txBody>
          <a:bodyPr wrap="none" rtlCol="0">
            <a:spAutoFit/>
          </a:bodyPr>
          <a:lstStyle/>
          <a:p>
            <a:r>
              <a:rPr lang="en-US" sz="3600" b="1" dirty="0"/>
              <a:t>Infallible</a:t>
            </a:r>
            <a:r>
              <a:rPr lang="en-US" sz="3600" dirty="0"/>
              <a:t> – </a:t>
            </a:r>
            <a:r>
              <a:rPr lang="en-US" sz="3600" baseline="30000" dirty="0"/>
              <a:t>1</a:t>
            </a:r>
            <a:r>
              <a:rPr lang="en-US" sz="3600" dirty="0"/>
              <a:t>Not capable of erring, but also </a:t>
            </a:r>
            <a:r>
              <a:rPr lang="en-US" sz="3600" b="1" dirty="0"/>
              <a:t>not liable to fail, </a:t>
            </a:r>
          </a:p>
          <a:p>
            <a:r>
              <a:rPr lang="en-US" sz="3600" b="1" dirty="0"/>
              <a:t>as infallible evidence, infallible success, </a:t>
            </a:r>
            <a:r>
              <a:rPr lang="en-US" sz="3600" dirty="0"/>
              <a:t>in other words </a:t>
            </a:r>
          </a:p>
          <a:p>
            <a:r>
              <a:rPr lang="en-US" sz="3600" b="1" dirty="0"/>
              <a:t>absolute truth</a:t>
            </a:r>
            <a:r>
              <a:rPr lang="en-US" sz="3600" dirty="0"/>
              <a:t>.</a:t>
            </a:r>
            <a:endParaRPr lang="en-US" sz="1600" dirty="0"/>
          </a:p>
          <a:p>
            <a:r>
              <a:rPr lang="en-US" sz="1600" dirty="0"/>
              <a:t> </a:t>
            </a:r>
            <a:endParaRPr lang="en-US" sz="1100" dirty="0"/>
          </a:p>
          <a:p>
            <a:r>
              <a:rPr lang="en-US" sz="3600" dirty="0"/>
              <a:t>To whom also he shewed himself alive after his passion</a:t>
            </a:r>
          </a:p>
          <a:p>
            <a:r>
              <a:rPr lang="en-US" sz="3600" dirty="0"/>
              <a:t>by </a:t>
            </a:r>
            <a:r>
              <a:rPr lang="en-US" sz="3600" b="1" dirty="0"/>
              <a:t>many infallible proofs</a:t>
            </a:r>
            <a:r>
              <a:rPr lang="en-US" sz="3600" dirty="0"/>
              <a:t>, being seen of them forty days, </a:t>
            </a:r>
          </a:p>
          <a:p>
            <a:r>
              <a:rPr lang="en-US" sz="3600" dirty="0"/>
              <a:t>and speaking of the things pertaining to the kingdom of God:</a:t>
            </a:r>
          </a:p>
          <a:p>
            <a:r>
              <a:rPr lang="en-US" sz="3600" b="1" dirty="0"/>
              <a:t>Acts 1:3</a:t>
            </a:r>
          </a:p>
          <a:p>
            <a:endParaRPr lang="en-US" sz="2000" dirty="0"/>
          </a:p>
          <a:p>
            <a:r>
              <a:rPr lang="en-US" sz="2400" baseline="30000" dirty="0"/>
              <a:t>1</a:t>
            </a:r>
            <a:r>
              <a:rPr lang="en-US" sz="2400" dirty="0"/>
              <a:t>Webster’s 1828 Dictionary </a:t>
            </a:r>
          </a:p>
          <a:p>
            <a:endParaRPr lang="en-US" sz="3600" dirty="0"/>
          </a:p>
        </p:txBody>
      </p:sp>
      <p:sp>
        <p:nvSpPr>
          <p:cNvPr id="2" name="Slide Number Placeholder 1"/>
          <p:cNvSpPr>
            <a:spLocks noGrp="1"/>
          </p:cNvSpPr>
          <p:nvPr>
            <p:ph type="sldNum" sz="quarter" idx="12"/>
          </p:nvPr>
        </p:nvSpPr>
        <p:spPr/>
        <p:txBody>
          <a:bodyPr/>
          <a:lstStyle/>
          <a:p>
            <a:fld id="{BE5FDBE8-B341-5540-9D7F-D16BA7597644}" type="slidenum">
              <a:rPr lang="en-US" sz="3600"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556046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z="3600" smtClean="0">
                <a:solidFill>
                  <a:schemeClr val="tx1"/>
                </a:solidFill>
              </a:rPr>
              <a:t>22</a:t>
            </a:fld>
            <a:endParaRPr lang="en-US" sz="3600" dirty="0">
              <a:solidFill>
                <a:schemeClr val="tx1"/>
              </a:solidFill>
            </a:endParaRPr>
          </a:p>
        </p:txBody>
      </p:sp>
      <p:sp>
        <p:nvSpPr>
          <p:cNvPr id="4" name="Title 1"/>
          <p:cNvSpPr txBox="1">
            <a:spLocks/>
          </p:cNvSpPr>
          <p:nvPr/>
        </p:nvSpPr>
        <p:spPr>
          <a:xfrm>
            <a:off x="565484" y="6057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t>Section I Bibliology</a:t>
            </a:r>
          </a:p>
        </p:txBody>
      </p:sp>
      <p:sp>
        <p:nvSpPr>
          <p:cNvPr id="5" name="TextBox 4"/>
          <p:cNvSpPr txBox="1"/>
          <p:nvPr/>
        </p:nvSpPr>
        <p:spPr>
          <a:xfrm>
            <a:off x="1812758" y="2165684"/>
            <a:ext cx="4147739" cy="769441"/>
          </a:xfrm>
          <a:prstGeom prst="rect">
            <a:avLst/>
          </a:prstGeom>
          <a:noFill/>
        </p:spPr>
        <p:txBody>
          <a:bodyPr wrap="none" rtlCol="0">
            <a:spAutoFit/>
          </a:bodyPr>
          <a:lstStyle/>
          <a:p>
            <a:r>
              <a:rPr lang="en-US" sz="4400" dirty="0"/>
              <a:t>Pillar I Revelation</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65484" y="2181725"/>
            <a:ext cx="1102895" cy="1010653"/>
          </a:xfrm>
          <a:prstGeom prst="rect">
            <a:avLst/>
          </a:prstGeom>
        </p:spPr>
      </p:pic>
      <p:sp>
        <p:nvSpPr>
          <p:cNvPr id="7" name="Rectangle 2"/>
          <p:cNvSpPr>
            <a:spLocks noChangeArrowheads="1"/>
          </p:cNvSpPr>
          <p:nvPr/>
        </p:nvSpPr>
        <p:spPr bwMode="auto">
          <a:xfrm>
            <a:off x="627397" y="3933312"/>
            <a:ext cx="43006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r>
              <a:rPr lang="en-US" sz="4000" dirty="0"/>
              <a:t>What is Revelation?</a:t>
            </a:r>
          </a:p>
        </p:txBody>
      </p:sp>
      <p:pic>
        <p:nvPicPr>
          <p:cNvPr id="10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84" y="4820653"/>
            <a:ext cx="1760621" cy="111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011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 I Revelation (Sec I)</a:t>
            </a:r>
          </a:p>
        </p:txBody>
      </p:sp>
      <p:sp>
        <p:nvSpPr>
          <p:cNvPr id="3" name="Slide Number Placeholder 2"/>
          <p:cNvSpPr>
            <a:spLocks noGrp="1"/>
          </p:cNvSpPr>
          <p:nvPr>
            <p:ph type="sldNum" sz="quarter" idx="12"/>
          </p:nvPr>
        </p:nvSpPr>
        <p:spPr/>
        <p:txBody>
          <a:bodyPr/>
          <a:lstStyle/>
          <a:p>
            <a:fld id="{BE5FDBE8-B341-5540-9D7F-D16BA7597644}" type="slidenum">
              <a:rPr lang="en-US" sz="3600" smtClean="0">
                <a:solidFill>
                  <a:schemeClr val="tx1"/>
                </a:solidFill>
              </a:rPr>
              <a:t>23</a:t>
            </a:fld>
            <a:endParaRPr lang="en-US" sz="3600" dirty="0">
              <a:solidFill>
                <a:schemeClr val="tx1"/>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5" name="Rectangle 4"/>
          <p:cNvSpPr/>
          <p:nvPr/>
        </p:nvSpPr>
        <p:spPr>
          <a:xfrm>
            <a:off x="364958" y="1703460"/>
            <a:ext cx="11462084" cy="4524315"/>
          </a:xfrm>
          <a:prstGeom prst="rect">
            <a:avLst/>
          </a:prstGeom>
        </p:spPr>
        <p:txBody>
          <a:bodyPr wrap="square">
            <a:spAutoFit/>
          </a:bodyPr>
          <a:lstStyle/>
          <a:p>
            <a:r>
              <a:rPr lang="en-US" sz="3600" dirty="0">
                <a:latin typeface="Calibri" charset="0"/>
                <a:ea typeface="Calibri" charset="0"/>
                <a:cs typeface="Times New Roman" charset="0"/>
              </a:rPr>
              <a:t>Defined: </a:t>
            </a:r>
            <a:endParaRPr lang="en-US" sz="3200" dirty="0">
              <a:latin typeface="Calibri" charset="0"/>
              <a:ea typeface="Calibri" charset="0"/>
              <a:cs typeface="Times New Roman" charset="0"/>
            </a:endParaRPr>
          </a:p>
          <a:p>
            <a:r>
              <a:rPr lang="en-US" sz="3600" b="1" dirty="0">
                <a:latin typeface="Calibri" charset="0"/>
                <a:ea typeface="Calibri" charset="0"/>
                <a:cs typeface="Times New Roman" charset="0"/>
              </a:rPr>
              <a:t>Revelation </a:t>
            </a:r>
            <a:r>
              <a:rPr lang="en-US" sz="3600" dirty="0">
                <a:latin typeface="Calibri" charset="0"/>
                <a:ea typeface="Calibri" charset="0"/>
                <a:cs typeface="Times New Roman" charset="0"/>
              </a:rPr>
              <a:t>– is the act of God whereby He communicates truth to mankind that was previously unknown and otherwise unknowable.</a:t>
            </a:r>
            <a:endParaRPr lang="en-US" sz="3200" dirty="0">
              <a:latin typeface="Calibri" charset="0"/>
              <a:ea typeface="Calibri" charset="0"/>
              <a:cs typeface="Times New Roman" charset="0"/>
            </a:endParaRPr>
          </a:p>
          <a:p>
            <a:r>
              <a:rPr lang="en-US" sz="3600" dirty="0">
                <a:latin typeface="Calibri" charset="0"/>
                <a:ea typeface="Calibri" charset="0"/>
                <a:cs typeface="Times New Roman" charset="0"/>
              </a:rPr>
              <a:t> </a:t>
            </a:r>
            <a:endParaRPr lang="en-US" sz="3200" dirty="0">
              <a:latin typeface="Calibri" charset="0"/>
              <a:ea typeface="Calibri" charset="0"/>
              <a:cs typeface="Times New Roman" charset="0"/>
            </a:endParaRPr>
          </a:p>
          <a:p>
            <a:r>
              <a:rPr lang="en-US" sz="3600" dirty="0">
                <a:latin typeface="Calibri" charset="0"/>
                <a:ea typeface="Calibri" charset="0"/>
                <a:cs typeface="Times New Roman" charset="0"/>
              </a:rPr>
              <a:t>Two kinds of revelation: </a:t>
            </a:r>
            <a:endParaRPr lang="en-US" sz="3200" dirty="0">
              <a:latin typeface="Calibri" charset="0"/>
              <a:ea typeface="Calibri" charset="0"/>
              <a:cs typeface="Times New Roman" charset="0"/>
            </a:endParaRPr>
          </a:p>
          <a:p>
            <a:r>
              <a:rPr lang="en-US" sz="3600" dirty="0">
                <a:latin typeface="Calibri" charset="0"/>
                <a:ea typeface="Calibri" charset="0"/>
                <a:cs typeface="Times New Roman" charset="0"/>
              </a:rPr>
              <a:t>General (Creation, Conscience: </a:t>
            </a:r>
            <a:r>
              <a:rPr lang="en-US" sz="3600" b="1" dirty="0">
                <a:latin typeface="Calibri" charset="0"/>
                <a:ea typeface="Calibri" charset="0"/>
                <a:cs typeface="Times New Roman" charset="0"/>
              </a:rPr>
              <a:t>Romans 1: 18-21</a:t>
            </a:r>
            <a:r>
              <a:rPr lang="en-US" sz="3600" dirty="0">
                <a:latin typeface="Calibri" charset="0"/>
                <a:ea typeface="Calibri" charset="0"/>
                <a:cs typeface="Times New Roman" charset="0"/>
              </a:rPr>
              <a:t>)</a:t>
            </a:r>
            <a:endParaRPr lang="en-US" sz="3200" dirty="0">
              <a:latin typeface="Calibri" charset="0"/>
              <a:ea typeface="Calibri" charset="0"/>
              <a:cs typeface="Times New Roman" charset="0"/>
            </a:endParaRPr>
          </a:p>
          <a:p>
            <a:r>
              <a:rPr lang="en-US" sz="3600" dirty="0">
                <a:latin typeface="Calibri" charset="0"/>
                <a:ea typeface="Calibri" charset="0"/>
                <a:cs typeface="Times New Roman" charset="0"/>
              </a:rPr>
              <a:t>Special (Specific) – God’s word (in part), Jesus Christ  </a:t>
            </a:r>
            <a:endParaRPr lang="en-US" sz="3200" dirty="0">
              <a:effectLst/>
              <a:latin typeface="Calibri" charset="0"/>
              <a:ea typeface="Calibri" charset="0"/>
              <a:cs typeface="Times New Roman" charset="0"/>
            </a:endParaRPr>
          </a:p>
        </p:txBody>
      </p:sp>
    </p:spTree>
    <p:extLst>
      <p:ext uri="{BB962C8B-B14F-4D97-AF65-F5344CB8AC3E}">
        <p14:creationId xmlns:p14="http://schemas.microsoft.com/office/powerpoint/2010/main" val="1485291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z="3600" smtClean="0">
                <a:solidFill>
                  <a:schemeClr val="tx1"/>
                </a:solidFill>
              </a:rPr>
              <a:t>24</a:t>
            </a:fld>
            <a:endParaRPr lang="en-US" sz="3600" dirty="0">
              <a:solidFill>
                <a:schemeClr val="tx1"/>
              </a:solidFill>
            </a:endParaRPr>
          </a:p>
        </p:txBody>
      </p:sp>
      <p:sp>
        <p:nvSpPr>
          <p:cNvPr id="4" name="Title 1"/>
          <p:cNvSpPr>
            <a:spLocks noGrp="1"/>
          </p:cNvSpPr>
          <p:nvPr>
            <p:ph type="title"/>
          </p:nvPr>
        </p:nvSpPr>
        <p:spPr>
          <a:xfrm>
            <a:off x="838200" y="365125"/>
            <a:ext cx="10515600" cy="1325563"/>
          </a:xfrm>
        </p:spPr>
        <p:txBody>
          <a:bodyPr/>
          <a:lstStyle/>
          <a:p>
            <a:r>
              <a:rPr lang="en-US" dirty="0"/>
              <a:t>Pillar I Revelation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TextBox 5"/>
          <p:cNvSpPr txBox="1"/>
          <p:nvPr/>
        </p:nvSpPr>
        <p:spPr>
          <a:xfrm>
            <a:off x="352926" y="2165684"/>
            <a:ext cx="11485452" cy="1446550"/>
          </a:xfrm>
          <a:prstGeom prst="rect">
            <a:avLst/>
          </a:prstGeom>
          <a:noFill/>
        </p:spPr>
        <p:txBody>
          <a:bodyPr wrap="none" rtlCol="0">
            <a:spAutoFit/>
          </a:bodyPr>
          <a:lstStyle/>
          <a:p>
            <a:r>
              <a:rPr lang="en-US" sz="4400" dirty="0"/>
              <a:t>With this definition, is all of the Bible revelation?</a:t>
            </a:r>
          </a:p>
          <a:p>
            <a:endParaRPr lang="en-US" sz="4400"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59469" y="3385387"/>
            <a:ext cx="2103521" cy="1403685"/>
          </a:xfrm>
          <a:prstGeom prst="rect">
            <a:avLst/>
          </a:prstGeom>
        </p:spPr>
      </p:pic>
    </p:spTree>
    <p:extLst>
      <p:ext uri="{BB962C8B-B14F-4D97-AF65-F5344CB8AC3E}">
        <p14:creationId xmlns:p14="http://schemas.microsoft.com/office/powerpoint/2010/main" val="523442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z="3600" smtClean="0">
                <a:solidFill>
                  <a:schemeClr val="tx1"/>
                </a:solidFill>
              </a:rPr>
              <a:t>25</a:t>
            </a:fld>
            <a:endParaRPr lang="en-US" sz="3600" dirty="0">
              <a:solidFill>
                <a:schemeClr val="tx1"/>
              </a:solidFill>
            </a:endParaRPr>
          </a:p>
        </p:txBody>
      </p:sp>
      <p:sp>
        <p:nvSpPr>
          <p:cNvPr id="4" name="Title 1"/>
          <p:cNvSpPr>
            <a:spLocks noGrp="1"/>
          </p:cNvSpPr>
          <p:nvPr>
            <p:ph type="title"/>
          </p:nvPr>
        </p:nvSpPr>
        <p:spPr>
          <a:xfrm>
            <a:off x="838200" y="365125"/>
            <a:ext cx="10515600" cy="1325563"/>
          </a:xfrm>
        </p:spPr>
        <p:txBody>
          <a:bodyPr/>
          <a:lstStyle/>
          <a:p>
            <a:r>
              <a:rPr lang="en-US" dirty="0"/>
              <a:t>Pillar I Revelation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TextBox 5"/>
          <p:cNvSpPr txBox="1"/>
          <p:nvPr/>
        </p:nvSpPr>
        <p:spPr>
          <a:xfrm>
            <a:off x="216569" y="1779687"/>
            <a:ext cx="10729347" cy="5078313"/>
          </a:xfrm>
          <a:prstGeom prst="rect">
            <a:avLst/>
          </a:prstGeom>
          <a:noFill/>
        </p:spPr>
        <p:txBody>
          <a:bodyPr wrap="none" rtlCol="0">
            <a:spAutoFit/>
          </a:bodyPr>
          <a:lstStyle/>
          <a:p>
            <a:r>
              <a:rPr lang="en-US" sz="3600" dirty="0"/>
              <a:t>What are some examples in the scriptures of revelation?</a:t>
            </a:r>
          </a:p>
          <a:p>
            <a:r>
              <a:rPr lang="en-US" sz="3600" b="1" dirty="0"/>
              <a:t>Genesis 1:1</a:t>
            </a:r>
            <a:endParaRPr lang="en-US" sz="3600" dirty="0"/>
          </a:p>
          <a:p>
            <a:r>
              <a:rPr lang="en-US" sz="3600" b="1" dirty="0"/>
              <a:t>Isaiah 6</a:t>
            </a:r>
            <a:endParaRPr lang="en-US" sz="3600" dirty="0"/>
          </a:p>
          <a:p>
            <a:r>
              <a:rPr lang="en-US" sz="3600" b="1" dirty="0"/>
              <a:t>Job 1: 6-12, 2: 1-7</a:t>
            </a:r>
            <a:endParaRPr lang="en-US" sz="3600" dirty="0"/>
          </a:p>
          <a:p>
            <a:r>
              <a:rPr lang="en-US" sz="3600" b="1" dirty="0"/>
              <a:t>Revelation 1: 10-20</a:t>
            </a:r>
            <a:endParaRPr lang="en-US" sz="3600" dirty="0"/>
          </a:p>
          <a:p>
            <a:r>
              <a:rPr lang="en-US" sz="3600" b="1" dirty="0"/>
              <a:t> </a:t>
            </a:r>
            <a:endParaRPr lang="en-US" sz="3600" dirty="0"/>
          </a:p>
          <a:p>
            <a:r>
              <a:rPr lang="en-US" sz="3600" dirty="0"/>
              <a:t>Did God reveal His truth to men in English?</a:t>
            </a:r>
          </a:p>
          <a:p>
            <a:r>
              <a:rPr lang="en-US" sz="3600" dirty="0"/>
              <a:t>No. </a:t>
            </a:r>
            <a:r>
              <a:rPr lang="en-US" sz="3600" b="1" dirty="0"/>
              <a:t>He preserved His truth through languages</a:t>
            </a:r>
            <a:r>
              <a:rPr lang="en-US" sz="3600" dirty="0"/>
              <a:t>.</a:t>
            </a:r>
          </a:p>
          <a:p>
            <a:endParaRPr lang="en-US" sz="3600" dirty="0"/>
          </a:p>
        </p:txBody>
      </p:sp>
    </p:spTree>
    <p:extLst>
      <p:ext uri="{BB962C8B-B14F-4D97-AF65-F5344CB8AC3E}">
        <p14:creationId xmlns:p14="http://schemas.microsoft.com/office/powerpoint/2010/main" val="121349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z="4400" smtClean="0">
                <a:solidFill>
                  <a:schemeClr val="tx1"/>
                </a:solidFill>
              </a:rPr>
              <a:t>26</a:t>
            </a:fld>
            <a:endParaRPr lang="en-US" sz="3600" dirty="0">
              <a:solidFill>
                <a:schemeClr val="tx1"/>
              </a:solidFill>
            </a:endParaRPr>
          </a:p>
        </p:txBody>
      </p:sp>
      <p:sp>
        <p:nvSpPr>
          <p:cNvPr id="4" name="Title 1"/>
          <p:cNvSpPr txBox="1">
            <a:spLocks/>
          </p:cNvSpPr>
          <p:nvPr/>
        </p:nvSpPr>
        <p:spPr>
          <a:xfrm>
            <a:off x="565484" y="6057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t>Section I Bibliology</a:t>
            </a:r>
          </a:p>
        </p:txBody>
      </p:sp>
      <p:sp>
        <p:nvSpPr>
          <p:cNvPr id="5" name="TextBox 4"/>
          <p:cNvSpPr txBox="1"/>
          <p:nvPr/>
        </p:nvSpPr>
        <p:spPr>
          <a:xfrm>
            <a:off x="1812758" y="2165684"/>
            <a:ext cx="4328108" cy="769441"/>
          </a:xfrm>
          <a:prstGeom prst="rect">
            <a:avLst/>
          </a:prstGeom>
          <a:noFill/>
        </p:spPr>
        <p:txBody>
          <a:bodyPr wrap="none" rtlCol="0">
            <a:spAutoFit/>
          </a:bodyPr>
          <a:lstStyle/>
          <a:p>
            <a:r>
              <a:rPr lang="en-US" sz="4400" dirty="0"/>
              <a:t>Pillar II Inspiration</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65484" y="2181725"/>
            <a:ext cx="1102895" cy="1010653"/>
          </a:xfrm>
          <a:prstGeom prst="rect">
            <a:avLst/>
          </a:prstGeom>
        </p:spPr>
      </p:pic>
      <p:sp>
        <p:nvSpPr>
          <p:cNvPr id="7" name="Rectangle 2"/>
          <p:cNvSpPr>
            <a:spLocks noChangeArrowheads="1"/>
          </p:cNvSpPr>
          <p:nvPr/>
        </p:nvSpPr>
        <p:spPr bwMode="auto">
          <a:xfrm>
            <a:off x="627397" y="3933312"/>
            <a:ext cx="433298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r>
              <a:rPr lang="en-US" sz="4000" dirty="0"/>
              <a:t>What is Inspiration?</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84" y="4820653"/>
            <a:ext cx="1760621" cy="111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269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z="4400" smtClean="0">
                <a:solidFill>
                  <a:schemeClr val="tx1"/>
                </a:solidFill>
              </a:rPr>
              <a:t>27</a:t>
            </a:fld>
            <a:endParaRPr lang="en-US" sz="4400" dirty="0">
              <a:solidFill>
                <a:schemeClr val="tx1"/>
              </a:solidFill>
            </a:endParaRPr>
          </a:p>
        </p:txBody>
      </p:sp>
      <p:sp>
        <p:nvSpPr>
          <p:cNvPr id="4" name="Title 1"/>
          <p:cNvSpPr>
            <a:spLocks noGrp="1"/>
          </p:cNvSpPr>
          <p:nvPr>
            <p:ph type="title"/>
          </p:nvPr>
        </p:nvSpPr>
        <p:spPr>
          <a:xfrm>
            <a:off x="838200" y="365125"/>
            <a:ext cx="10515600" cy="1325563"/>
          </a:xfrm>
        </p:spPr>
        <p:txBody>
          <a:bodyPr/>
          <a:lstStyle/>
          <a:p>
            <a:r>
              <a:rPr lang="en-US" dirty="0"/>
              <a:t>Pillar II Inspiration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64958" y="1703460"/>
            <a:ext cx="11462084" cy="4462760"/>
          </a:xfrm>
          <a:prstGeom prst="rect">
            <a:avLst/>
          </a:prstGeom>
        </p:spPr>
        <p:txBody>
          <a:bodyPr wrap="square">
            <a:spAutoFit/>
          </a:bodyPr>
          <a:lstStyle/>
          <a:p>
            <a:r>
              <a:rPr lang="en-US" sz="3600" dirty="0">
                <a:latin typeface="Calibri" charset="0"/>
                <a:ea typeface="Calibri" charset="0"/>
                <a:cs typeface="Times New Roman" charset="0"/>
              </a:rPr>
              <a:t>Defined: </a:t>
            </a:r>
          </a:p>
          <a:p>
            <a:endParaRPr lang="en-US" sz="3200" dirty="0">
              <a:latin typeface="Calibri" charset="0"/>
              <a:ea typeface="Calibri" charset="0"/>
              <a:cs typeface="Times New Roman" charset="0"/>
            </a:endParaRPr>
          </a:p>
          <a:p>
            <a:r>
              <a:rPr lang="en-US" sz="3600" b="1" dirty="0">
                <a:latin typeface="Calibri" charset="0"/>
                <a:ea typeface="Calibri" charset="0"/>
                <a:cs typeface="Times New Roman" charset="0"/>
              </a:rPr>
              <a:t>Inspiration </a:t>
            </a:r>
            <a:r>
              <a:rPr lang="en-US" sz="3600" dirty="0">
                <a:latin typeface="Calibri" charset="0"/>
                <a:ea typeface="Calibri" charset="0"/>
                <a:cs typeface="Times New Roman" charset="0"/>
              </a:rPr>
              <a:t>– the act of God whereby He records His truth for mankind.</a:t>
            </a:r>
            <a:endParaRPr lang="en-US" sz="3200" dirty="0">
              <a:latin typeface="Calibri" charset="0"/>
              <a:ea typeface="Calibri" charset="0"/>
              <a:cs typeface="Times New Roman" charset="0"/>
            </a:endParaRPr>
          </a:p>
          <a:p>
            <a:r>
              <a:rPr lang="en-US" sz="3600" dirty="0">
                <a:latin typeface="Calibri" charset="0"/>
                <a:ea typeface="Calibri" charset="0"/>
                <a:cs typeface="Times New Roman" charset="0"/>
              </a:rPr>
              <a:t> </a:t>
            </a:r>
            <a:endParaRPr lang="en-US" sz="3200" dirty="0">
              <a:latin typeface="Calibri" charset="0"/>
              <a:ea typeface="Calibri" charset="0"/>
              <a:cs typeface="Times New Roman" charset="0"/>
            </a:endParaRPr>
          </a:p>
          <a:p>
            <a:r>
              <a:rPr lang="en-US" sz="3600" i="1" dirty="0"/>
              <a:t>All </a:t>
            </a:r>
            <a:r>
              <a:rPr lang="en-US" sz="3600" b="1" i="1" dirty="0"/>
              <a:t>scripture</a:t>
            </a:r>
            <a:r>
              <a:rPr lang="en-US" sz="3600" i="1" dirty="0"/>
              <a:t> is given by </a:t>
            </a:r>
            <a:r>
              <a:rPr lang="en-US" sz="3600" b="1" i="1" dirty="0"/>
              <a:t>inspiration</a:t>
            </a:r>
            <a:r>
              <a:rPr lang="en-US" sz="3600" i="1" dirty="0"/>
              <a:t> of God, and is profitable for doctrine, for reproof, for correction, for instruction in righteousness:</a:t>
            </a:r>
            <a:r>
              <a:rPr lang="en-US" sz="3600" dirty="0"/>
              <a:t> </a:t>
            </a:r>
            <a:r>
              <a:rPr lang="en-US" sz="3600" b="1" dirty="0"/>
              <a:t>2 Timothy 3:16</a:t>
            </a:r>
            <a:endParaRPr lang="en-US" sz="3600" dirty="0"/>
          </a:p>
        </p:txBody>
      </p:sp>
    </p:spTree>
    <p:extLst>
      <p:ext uri="{BB962C8B-B14F-4D97-AF65-F5344CB8AC3E}">
        <p14:creationId xmlns:p14="http://schemas.microsoft.com/office/powerpoint/2010/main" val="1717874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z="4400" smtClean="0">
                <a:solidFill>
                  <a:schemeClr val="tx1"/>
                </a:solidFill>
              </a:rPr>
              <a:t>28</a:t>
            </a:fld>
            <a:endParaRPr lang="en-US" sz="4400" dirty="0">
              <a:solidFill>
                <a:schemeClr val="tx1"/>
              </a:solidFill>
            </a:endParaRPr>
          </a:p>
        </p:txBody>
      </p:sp>
      <p:sp>
        <p:nvSpPr>
          <p:cNvPr id="4" name="Title 1"/>
          <p:cNvSpPr>
            <a:spLocks noGrp="1"/>
          </p:cNvSpPr>
          <p:nvPr>
            <p:ph type="title"/>
          </p:nvPr>
        </p:nvSpPr>
        <p:spPr>
          <a:xfrm>
            <a:off x="838200" y="365125"/>
            <a:ext cx="10515600" cy="1325563"/>
          </a:xfrm>
        </p:spPr>
        <p:txBody>
          <a:bodyPr/>
          <a:lstStyle/>
          <a:p>
            <a:r>
              <a:rPr lang="en-US" dirty="0"/>
              <a:t>Pillar II Inspiration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64958" y="1531988"/>
            <a:ext cx="11462084" cy="5078313"/>
          </a:xfrm>
          <a:prstGeom prst="rect">
            <a:avLst/>
          </a:prstGeom>
        </p:spPr>
        <p:txBody>
          <a:bodyPr wrap="square">
            <a:spAutoFit/>
          </a:bodyPr>
          <a:lstStyle/>
          <a:p>
            <a:r>
              <a:rPr lang="en-US" sz="3600" i="1" dirty="0">
                <a:latin typeface="Calibri" charset="0"/>
                <a:ea typeface="Calibri" charset="0"/>
                <a:cs typeface="Times New Roman" charset="0"/>
              </a:rPr>
              <a:t>Note: </a:t>
            </a:r>
            <a:r>
              <a:rPr lang="en-US" sz="3600" i="1" u="sng" dirty="0">
                <a:latin typeface="Calibri" charset="0"/>
                <a:ea typeface="Calibri" charset="0"/>
                <a:cs typeface="Times New Roman" charset="0"/>
              </a:rPr>
              <a:t>All of God’s word</a:t>
            </a:r>
            <a:r>
              <a:rPr lang="en-US" sz="3600" i="1" dirty="0">
                <a:latin typeface="Calibri" charset="0"/>
                <a:ea typeface="Calibri" charset="0"/>
                <a:cs typeface="Times New Roman" charset="0"/>
              </a:rPr>
              <a:t> (Scripture) was give by? Inspiration.</a:t>
            </a:r>
          </a:p>
          <a:p>
            <a:endParaRPr lang="en-US" sz="3600" i="1" dirty="0">
              <a:latin typeface="Calibri" charset="0"/>
              <a:ea typeface="Calibri" charset="0"/>
              <a:cs typeface="Times New Roman" charset="0"/>
            </a:endParaRPr>
          </a:p>
          <a:p>
            <a:r>
              <a:rPr lang="en-US" sz="3600" dirty="0">
                <a:latin typeface="Calibri" charset="0"/>
                <a:ea typeface="Calibri" charset="0"/>
                <a:cs typeface="Times New Roman" charset="0"/>
              </a:rPr>
              <a:t>Greek word used in 2 Timothy 3:16 is</a:t>
            </a:r>
          </a:p>
          <a:p>
            <a:endParaRPr lang="en-US" sz="3600" dirty="0">
              <a:latin typeface="Calibri" charset="0"/>
              <a:ea typeface="Calibri" charset="0"/>
              <a:cs typeface="Times New Roman" charset="0"/>
            </a:endParaRPr>
          </a:p>
          <a:p>
            <a:r>
              <a:rPr lang="en-US" sz="3600" i="1" dirty="0" err="1">
                <a:latin typeface="Calibri" charset="0"/>
                <a:ea typeface="Calibri" charset="0"/>
                <a:cs typeface="Times New Roman" charset="0"/>
              </a:rPr>
              <a:t>Theopnuestos</a:t>
            </a:r>
            <a:r>
              <a:rPr lang="en-US" sz="3600" dirty="0">
                <a:latin typeface="Calibri" charset="0"/>
                <a:ea typeface="Calibri" charset="0"/>
                <a:cs typeface="Times New Roman" charset="0"/>
              </a:rPr>
              <a:t> </a:t>
            </a:r>
            <a:r>
              <a:rPr lang="mr-IN" sz="3600" dirty="0">
                <a:latin typeface="Calibri" charset="0"/>
                <a:ea typeface="Calibri" charset="0"/>
                <a:cs typeface="Times New Roman" charset="0"/>
              </a:rPr>
              <a:t>–</a:t>
            </a:r>
            <a:r>
              <a:rPr lang="en-US" sz="3600" dirty="0">
                <a:latin typeface="Calibri" charset="0"/>
                <a:ea typeface="Calibri" charset="0"/>
                <a:cs typeface="Times New Roman" charset="0"/>
              </a:rPr>
              <a:t> God-Breathed; or according to Strong’s </a:t>
            </a:r>
            <a:r>
              <a:rPr lang="en-US" sz="3600" i="1" dirty="0">
                <a:latin typeface="Calibri" charset="0"/>
                <a:ea typeface="Calibri" charset="0"/>
                <a:cs typeface="Times New Roman" charset="0"/>
              </a:rPr>
              <a:t>divinely breathed in</a:t>
            </a:r>
          </a:p>
          <a:p>
            <a:endParaRPr lang="en-US" sz="3600" i="1" dirty="0">
              <a:latin typeface="Calibri" charset="0"/>
              <a:ea typeface="Calibri" charset="0"/>
              <a:cs typeface="Times New Roman" charset="0"/>
            </a:endParaRPr>
          </a:p>
          <a:p>
            <a:r>
              <a:rPr lang="en-US" sz="3600" dirty="0">
                <a:latin typeface="Calibri" charset="0"/>
                <a:ea typeface="Calibri" charset="0"/>
                <a:cs typeface="Times New Roman" charset="0"/>
              </a:rPr>
              <a:t>Scripture </a:t>
            </a:r>
            <a:r>
              <a:rPr lang="mr-IN" sz="3600" dirty="0">
                <a:latin typeface="Calibri" charset="0"/>
                <a:ea typeface="Calibri" charset="0"/>
                <a:cs typeface="Times New Roman" charset="0"/>
              </a:rPr>
              <a:t>–</a:t>
            </a:r>
            <a:r>
              <a:rPr lang="en-US" sz="3600" dirty="0">
                <a:latin typeface="Calibri" charset="0"/>
                <a:ea typeface="Calibri" charset="0"/>
                <a:cs typeface="Times New Roman" charset="0"/>
              </a:rPr>
              <a:t> Document of Holy writ. In other words written down.</a:t>
            </a:r>
            <a:endParaRPr lang="en-US" sz="3600" dirty="0"/>
          </a:p>
        </p:txBody>
      </p:sp>
    </p:spTree>
    <p:extLst>
      <p:ext uri="{BB962C8B-B14F-4D97-AF65-F5344CB8AC3E}">
        <p14:creationId xmlns:p14="http://schemas.microsoft.com/office/powerpoint/2010/main" val="169617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z="4400" smtClean="0">
                <a:solidFill>
                  <a:schemeClr val="tx1"/>
                </a:solidFill>
              </a:rPr>
              <a:t>29</a:t>
            </a:fld>
            <a:endParaRPr lang="en-US" sz="4400" dirty="0">
              <a:solidFill>
                <a:schemeClr val="tx1"/>
              </a:solidFill>
            </a:endParaRPr>
          </a:p>
        </p:txBody>
      </p:sp>
      <p:sp>
        <p:nvSpPr>
          <p:cNvPr id="4" name="Title 1"/>
          <p:cNvSpPr>
            <a:spLocks noGrp="1"/>
          </p:cNvSpPr>
          <p:nvPr>
            <p:ph type="title"/>
          </p:nvPr>
        </p:nvSpPr>
        <p:spPr>
          <a:xfrm>
            <a:off x="838200" y="365125"/>
            <a:ext cx="10515600" cy="1325563"/>
          </a:xfrm>
        </p:spPr>
        <p:txBody>
          <a:bodyPr/>
          <a:lstStyle/>
          <a:p>
            <a:r>
              <a:rPr lang="en-US" dirty="0"/>
              <a:t>Pillar II Inspiration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64958" y="2638524"/>
            <a:ext cx="11462084" cy="923330"/>
          </a:xfrm>
          <a:prstGeom prst="rect">
            <a:avLst/>
          </a:prstGeom>
        </p:spPr>
        <p:txBody>
          <a:bodyPr wrap="square">
            <a:spAutoFit/>
          </a:bodyPr>
          <a:lstStyle/>
          <a:p>
            <a:r>
              <a:rPr lang="en-US" sz="5400" i="1" dirty="0">
                <a:latin typeface="Calibri" charset="0"/>
                <a:ea typeface="Calibri" charset="0"/>
                <a:cs typeface="Times New Roman" charset="0"/>
              </a:rPr>
              <a:t>How exactly did this take place?</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27384" y="3807847"/>
            <a:ext cx="2103521" cy="1403685"/>
          </a:xfrm>
          <a:prstGeom prst="rect">
            <a:avLst/>
          </a:prstGeom>
        </p:spPr>
      </p:pic>
    </p:spTree>
    <p:extLst>
      <p:ext uri="{BB962C8B-B14F-4D97-AF65-F5344CB8AC3E}">
        <p14:creationId xmlns:p14="http://schemas.microsoft.com/office/powerpoint/2010/main" val="118801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5FDBE8-B341-5540-9D7F-D16BA7597644}" type="slidenum">
              <a:rPr lang="en-US" smtClean="0"/>
              <a:t>3</a:t>
            </a:fld>
            <a:endParaRPr lang="en-US"/>
          </a:p>
        </p:txBody>
      </p:sp>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261731" y="117693"/>
            <a:ext cx="7510669" cy="6740307"/>
          </a:xfrm>
          <a:prstGeom prst="rect">
            <a:avLst/>
          </a:prstGeom>
        </p:spPr>
        <p:txBody>
          <a:bodyPr wrap="square">
            <a:spAutoFit/>
          </a:bodyPr>
          <a:lstStyle/>
          <a:p>
            <a:r>
              <a:rPr lang="en-US" dirty="0"/>
              <a:t>Abbreviated Bible - TAB - 1971</a:t>
            </a:r>
          </a:p>
          <a:p>
            <a:r>
              <a:rPr lang="en-US" dirty="0"/>
              <a:t>American Standard Version - ASV - 1901</a:t>
            </a:r>
          </a:p>
          <a:p>
            <a:r>
              <a:rPr lang="en-US" dirty="0"/>
              <a:t>American Translation (Beck) - AAT - 1976 </a:t>
            </a:r>
          </a:p>
          <a:p>
            <a:r>
              <a:rPr lang="en-US" dirty="0"/>
              <a:t>American Translation (Smith-Goodspeed) - SGAT - 1931 </a:t>
            </a:r>
          </a:p>
          <a:p>
            <a:r>
              <a:rPr lang="en-US" dirty="0"/>
              <a:t>Amplified Bible - AB - 1965</a:t>
            </a:r>
          </a:p>
          <a:p>
            <a:r>
              <a:rPr lang="en-US" dirty="0"/>
              <a:t>Aramaic Bible (</a:t>
            </a:r>
            <a:r>
              <a:rPr lang="en-US" dirty="0" err="1"/>
              <a:t>Targums</a:t>
            </a:r>
            <a:r>
              <a:rPr lang="en-US" dirty="0"/>
              <a:t>) - ABT - 1987</a:t>
            </a:r>
          </a:p>
          <a:p>
            <a:r>
              <a:rPr lang="en-US" dirty="0"/>
              <a:t>Aramaic New Covenant - ANCJ - 1996</a:t>
            </a:r>
          </a:p>
          <a:p>
            <a:r>
              <a:rPr lang="en-US" dirty="0"/>
              <a:t>Authentic New Testament - ANT - 1958 </a:t>
            </a:r>
          </a:p>
          <a:p>
            <a:r>
              <a:rPr lang="en-US" dirty="0"/>
              <a:t>Barclay New Testament - BNT - 1969 </a:t>
            </a:r>
          </a:p>
          <a:p>
            <a:r>
              <a:rPr lang="en-US" dirty="0"/>
              <a:t>Basic Bible - TBB - 1950</a:t>
            </a:r>
          </a:p>
          <a:p>
            <a:r>
              <a:rPr lang="en-US" dirty="0"/>
              <a:t>Bible Designed to Be Read as Literature - BDRL - 1930</a:t>
            </a:r>
          </a:p>
          <a:p>
            <a:r>
              <a:rPr lang="en-US" dirty="0"/>
              <a:t>Bible Reader - TBR - 1969</a:t>
            </a:r>
          </a:p>
          <a:p>
            <a:r>
              <a:rPr lang="en-US" dirty="0"/>
              <a:t>Cassirer New Testament - CNT - 1989 </a:t>
            </a:r>
          </a:p>
          <a:p>
            <a:r>
              <a:rPr lang="en-US" dirty="0"/>
              <a:t>Centenary Translation of the New Testament - CTNT - 1924</a:t>
            </a:r>
          </a:p>
          <a:p>
            <a:r>
              <a:rPr lang="en-US" dirty="0"/>
              <a:t>Common English New Testament - CENT - 1865 </a:t>
            </a:r>
          </a:p>
          <a:p>
            <a:r>
              <a:rPr lang="en-US" dirty="0"/>
              <a:t>Complete Jewish Bible - CJB - 1989</a:t>
            </a:r>
          </a:p>
          <a:p>
            <a:r>
              <a:rPr lang="en-US" dirty="0"/>
              <a:t>Concordant Literal New Testament - CLNT - 1926 </a:t>
            </a:r>
          </a:p>
          <a:p>
            <a:r>
              <a:rPr lang="en-US" dirty="0"/>
              <a:t>Confraternity of Christian Doctrine Translation - CCDT - 1953</a:t>
            </a:r>
          </a:p>
          <a:p>
            <a:r>
              <a:rPr lang="en-US" dirty="0"/>
              <a:t>Contemporary English Version - CEV - 1992</a:t>
            </a:r>
          </a:p>
          <a:p>
            <a:r>
              <a:rPr lang="en-US" dirty="0"/>
              <a:t>Coptic Version of the New Testament - CVNT - 1898</a:t>
            </a:r>
          </a:p>
          <a:p>
            <a:r>
              <a:rPr lang="en-US" dirty="0"/>
              <a:t>Cotton Patch Version - CPV - 1968</a:t>
            </a:r>
          </a:p>
          <a:p>
            <a:r>
              <a:rPr lang="en-US" dirty="0"/>
              <a:t>Coverdale Bible - TCB - 1540</a:t>
            </a:r>
          </a:p>
          <a:p>
            <a:r>
              <a:rPr lang="en-US" dirty="0"/>
              <a:t>Darby Holy Bible - DHB - 1923 </a:t>
            </a:r>
          </a:p>
          <a:p>
            <a:r>
              <a:rPr lang="en-US" dirty="0"/>
              <a:t>Dartmouth Bible - TDB - 1961</a:t>
            </a:r>
          </a:p>
        </p:txBody>
      </p:sp>
      <p:sp>
        <p:nvSpPr>
          <p:cNvPr id="14" name="Rectangle 13"/>
          <p:cNvSpPr/>
          <p:nvPr/>
        </p:nvSpPr>
        <p:spPr>
          <a:xfrm>
            <a:off x="5999922" y="117692"/>
            <a:ext cx="7510669" cy="6740307"/>
          </a:xfrm>
          <a:prstGeom prst="rect">
            <a:avLst/>
          </a:prstGeom>
        </p:spPr>
        <p:txBody>
          <a:bodyPr wrap="square">
            <a:spAutoFit/>
          </a:bodyPr>
          <a:lstStyle/>
          <a:p>
            <a:r>
              <a:rPr lang="en-US" dirty="0"/>
              <a:t>De </a:t>
            </a:r>
            <a:r>
              <a:rPr lang="en-US" dirty="0" err="1"/>
              <a:t>Nyew</a:t>
            </a:r>
            <a:r>
              <a:rPr lang="en-US" dirty="0"/>
              <a:t> Testament in Gullah - NTG - 2005 </a:t>
            </a:r>
          </a:p>
          <a:p>
            <a:r>
              <a:rPr lang="en-US" dirty="0"/>
              <a:t>Dead Sea Scrolls Bible - DSSB - 1997</a:t>
            </a:r>
          </a:p>
          <a:p>
            <a:r>
              <a:rPr lang="en-US" dirty="0"/>
              <a:t>Documents of the New Testament - DNT - 1934 </a:t>
            </a:r>
          </a:p>
          <a:p>
            <a:r>
              <a:rPr lang="en-US" dirty="0"/>
              <a:t>Douay-Rheims Bible - DRB - 1899 </a:t>
            </a:r>
          </a:p>
          <a:p>
            <a:r>
              <a:rPr lang="en-US" dirty="0"/>
              <a:t>Emphasized Bible - EBR - 1959</a:t>
            </a:r>
          </a:p>
          <a:p>
            <a:r>
              <a:rPr lang="en-US" dirty="0"/>
              <a:t>Emphatic </a:t>
            </a:r>
            <a:r>
              <a:rPr lang="en-US" dirty="0" err="1"/>
              <a:t>Diaglott</a:t>
            </a:r>
            <a:r>
              <a:rPr lang="en-US" dirty="0"/>
              <a:t> - EDW - 1942 </a:t>
            </a:r>
          </a:p>
          <a:p>
            <a:r>
              <a:rPr lang="en-US" dirty="0"/>
              <a:t>English Standard Version - ESV - 2001</a:t>
            </a:r>
          </a:p>
          <a:p>
            <a:r>
              <a:rPr lang="en-US" dirty="0"/>
              <a:t>English Version for the Deaf - EVD - 1989</a:t>
            </a:r>
          </a:p>
          <a:p>
            <a:r>
              <a:rPr lang="en-US" dirty="0"/>
              <a:t>English Version of the </a:t>
            </a:r>
            <a:r>
              <a:rPr lang="en-US" dirty="0" err="1"/>
              <a:t>Polyglott</a:t>
            </a:r>
            <a:r>
              <a:rPr lang="en-US" dirty="0"/>
              <a:t> Bible - EVPB - 1858</a:t>
            </a:r>
          </a:p>
          <a:p>
            <a:r>
              <a:rPr lang="en-US" dirty="0"/>
              <a:t>Geneva Bible - TGB - 1560</a:t>
            </a:r>
          </a:p>
          <a:p>
            <a:r>
              <a:rPr lang="en-US" dirty="0" err="1"/>
              <a:t>Godbey</a:t>
            </a:r>
            <a:r>
              <a:rPr lang="en-US" dirty="0"/>
              <a:t> Translation of the New Testament - GTNT - 1905 </a:t>
            </a:r>
          </a:p>
          <a:p>
            <a:r>
              <a:rPr lang="en-US" dirty="0"/>
              <a:t>God's Word - GW - 1995</a:t>
            </a:r>
          </a:p>
          <a:p>
            <a:r>
              <a:rPr lang="en-US" dirty="0"/>
              <a:t>Holy Bible in Modern English - HBME - 1900 </a:t>
            </a:r>
          </a:p>
          <a:p>
            <a:r>
              <a:rPr lang="en-US" dirty="0"/>
              <a:t>Holy Bible, Revised Version - HBRV - 1885</a:t>
            </a:r>
          </a:p>
          <a:p>
            <a:r>
              <a:rPr lang="en-US" dirty="0"/>
              <a:t>Holy Scriptures (</a:t>
            </a:r>
            <a:r>
              <a:rPr lang="en-US" dirty="0" err="1"/>
              <a:t>Harkavy</a:t>
            </a:r>
            <a:r>
              <a:rPr lang="en-US" dirty="0"/>
              <a:t>) - HSH - 1951 </a:t>
            </a:r>
          </a:p>
          <a:p>
            <a:r>
              <a:rPr lang="en-US" dirty="0"/>
              <a:t>Holy Scriptures (</a:t>
            </a:r>
            <a:r>
              <a:rPr lang="en-US" dirty="0" err="1"/>
              <a:t>Leeser</a:t>
            </a:r>
            <a:r>
              <a:rPr lang="en-US" dirty="0"/>
              <a:t>) - HSL - 1905 </a:t>
            </a:r>
          </a:p>
          <a:p>
            <a:r>
              <a:rPr lang="en-US" dirty="0"/>
              <a:t>Holy Scriptures (Menorah) - HSM - 1973</a:t>
            </a:r>
          </a:p>
          <a:p>
            <a:r>
              <a:rPr lang="en-US" dirty="0"/>
              <a:t>Inclusive Version - AIV - 1995</a:t>
            </a:r>
          </a:p>
          <a:p>
            <a:r>
              <a:rPr lang="en-US" dirty="0"/>
              <a:t>Inspired Version - IV - 1867</a:t>
            </a:r>
          </a:p>
          <a:p>
            <a:r>
              <a:rPr lang="en-US" dirty="0"/>
              <a:t>Interlinear Bible (Green) - IB - 1976</a:t>
            </a:r>
          </a:p>
          <a:p>
            <a:r>
              <a:rPr lang="en-US" dirty="0"/>
              <a:t>International Standard Version - ISV - 1998 </a:t>
            </a:r>
          </a:p>
          <a:p>
            <a:r>
              <a:rPr lang="en-US" dirty="0"/>
              <a:t>Jerusalem Bible (Catholic) - TJB - 1966</a:t>
            </a:r>
          </a:p>
          <a:p>
            <a:r>
              <a:rPr lang="en-US" dirty="0"/>
              <a:t>Jerusalem Bible (</a:t>
            </a:r>
            <a:r>
              <a:rPr lang="en-US" dirty="0" err="1"/>
              <a:t>Koren</a:t>
            </a:r>
            <a:r>
              <a:rPr lang="en-US" dirty="0"/>
              <a:t>) - JBK - 1962</a:t>
            </a:r>
          </a:p>
          <a:p>
            <a:r>
              <a:rPr lang="en-US" dirty="0"/>
              <a:t>Jewish Bible for Family Reading - JBFR - 1957</a:t>
            </a:r>
          </a:p>
        </p:txBody>
      </p:sp>
    </p:spTree>
    <p:extLst>
      <p:ext uri="{BB962C8B-B14F-4D97-AF65-F5344CB8AC3E}">
        <p14:creationId xmlns:p14="http://schemas.microsoft.com/office/powerpoint/2010/main" val="1455567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30</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 Inspiration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64958" y="1531988"/>
            <a:ext cx="11462084" cy="5201424"/>
          </a:xfrm>
          <a:prstGeom prst="rect">
            <a:avLst/>
          </a:prstGeom>
        </p:spPr>
        <p:txBody>
          <a:bodyPr wrap="square">
            <a:spAutoFit/>
          </a:bodyPr>
          <a:lstStyle/>
          <a:p>
            <a:r>
              <a:rPr lang="en-US" sz="4000" b="1" dirty="0">
                <a:latin typeface="Calibri" charset="0"/>
                <a:ea typeface="Calibri" charset="0"/>
                <a:cs typeface="Times New Roman" charset="0"/>
              </a:rPr>
              <a:t>Five Theories:</a:t>
            </a:r>
          </a:p>
          <a:p>
            <a:endParaRPr lang="en-US" sz="4000" i="1" dirty="0">
              <a:latin typeface="Calibri" charset="0"/>
              <a:ea typeface="Calibri" charset="0"/>
              <a:cs typeface="Times New Roman" charset="0"/>
            </a:endParaRPr>
          </a:p>
          <a:p>
            <a:r>
              <a:rPr lang="en-US" sz="3600" dirty="0"/>
              <a:t>Natural inspiration – There is no supernatural element. The Bible was written by great men, who often erred.</a:t>
            </a:r>
          </a:p>
          <a:p>
            <a:endParaRPr lang="en-US" sz="3600" dirty="0">
              <a:latin typeface="Calibri" charset="0"/>
              <a:ea typeface="Calibri" charset="0"/>
              <a:cs typeface="Times New Roman" charset="0"/>
            </a:endParaRPr>
          </a:p>
          <a:p>
            <a:r>
              <a:rPr lang="en-US" sz="3600" dirty="0"/>
              <a:t>Partial inspiration – The Bible contains God’s words but must be sorted out (“demythologized”) to find them. Other parts are purely human and may be in error.</a:t>
            </a:r>
          </a:p>
          <a:p>
            <a:endParaRPr lang="en-US" sz="3600" i="1" dirty="0">
              <a:latin typeface="Calibri" charset="0"/>
              <a:ea typeface="Calibri" charset="0"/>
              <a:cs typeface="Times New Roman" charset="0"/>
            </a:endParaRPr>
          </a:p>
        </p:txBody>
      </p:sp>
    </p:spTree>
    <p:extLst>
      <p:ext uri="{BB962C8B-B14F-4D97-AF65-F5344CB8AC3E}">
        <p14:creationId xmlns:p14="http://schemas.microsoft.com/office/powerpoint/2010/main" val="1367440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31</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 Inspiration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64958" y="1531988"/>
            <a:ext cx="11462084" cy="4524315"/>
          </a:xfrm>
          <a:prstGeom prst="rect">
            <a:avLst/>
          </a:prstGeom>
        </p:spPr>
        <p:txBody>
          <a:bodyPr wrap="square">
            <a:spAutoFit/>
          </a:bodyPr>
          <a:lstStyle/>
          <a:p>
            <a:endParaRPr lang="en-US" sz="3600" i="1" dirty="0">
              <a:latin typeface="Calibri" charset="0"/>
              <a:ea typeface="Calibri" charset="0"/>
              <a:cs typeface="Times New Roman" charset="0"/>
            </a:endParaRPr>
          </a:p>
          <a:p>
            <a:r>
              <a:rPr lang="en-US" sz="3600" dirty="0"/>
              <a:t>Conceptual inspiration – The thoughts of scripture are inspired but the actual words used are not. There is factual and scientific error.</a:t>
            </a:r>
          </a:p>
          <a:p>
            <a:r>
              <a:rPr lang="en-US" sz="3600" dirty="0"/>
              <a:t> </a:t>
            </a:r>
          </a:p>
          <a:p>
            <a:r>
              <a:rPr lang="en-US" sz="3600" dirty="0"/>
              <a:t>Dictation theory of inspiration – The writers passively recorded God’s words without any participation of their own styles or personalities.</a:t>
            </a:r>
          </a:p>
        </p:txBody>
      </p:sp>
    </p:spTree>
    <p:extLst>
      <p:ext uri="{BB962C8B-B14F-4D97-AF65-F5344CB8AC3E}">
        <p14:creationId xmlns:p14="http://schemas.microsoft.com/office/powerpoint/2010/main" val="920748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32</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 Inspiration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64958" y="2088774"/>
            <a:ext cx="11462084" cy="3046988"/>
          </a:xfrm>
          <a:prstGeom prst="rect">
            <a:avLst/>
          </a:prstGeom>
        </p:spPr>
        <p:txBody>
          <a:bodyPr wrap="square">
            <a:spAutoFit/>
          </a:bodyPr>
          <a:lstStyle/>
          <a:p>
            <a:r>
              <a:rPr lang="en-US" sz="4800" b="1" dirty="0"/>
              <a:t>Verbal, plenary inspiration</a:t>
            </a:r>
            <a:r>
              <a:rPr lang="en-US" sz="4800" dirty="0"/>
              <a:t> – </a:t>
            </a:r>
            <a:r>
              <a:rPr lang="en-US" sz="4800" b="1" dirty="0"/>
              <a:t>All the actual words of the Bible are inspired</a:t>
            </a:r>
            <a:r>
              <a:rPr lang="en-US" sz="4800" dirty="0"/>
              <a:t> </a:t>
            </a:r>
            <a:r>
              <a:rPr lang="en-US" sz="4800" b="1" dirty="0"/>
              <a:t>and without error.</a:t>
            </a:r>
            <a:r>
              <a:rPr lang="en-US" sz="4800" dirty="0"/>
              <a:t> This fits the Bible’s description of inspiration</a:t>
            </a:r>
          </a:p>
        </p:txBody>
      </p:sp>
    </p:spTree>
    <p:extLst>
      <p:ext uri="{BB962C8B-B14F-4D97-AF65-F5344CB8AC3E}">
        <p14:creationId xmlns:p14="http://schemas.microsoft.com/office/powerpoint/2010/main" val="1833859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33</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 Inspiration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64958" y="2088774"/>
            <a:ext cx="11462084" cy="3785652"/>
          </a:xfrm>
          <a:prstGeom prst="rect">
            <a:avLst/>
          </a:prstGeom>
        </p:spPr>
        <p:txBody>
          <a:bodyPr wrap="square">
            <a:spAutoFit/>
          </a:bodyPr>
          <a:lstStyle/>
          <a:p>
            <a:r>
              <a:rPr lang="en-US" sz="4800" dirty="0"/>
              <a:t>Plenary - All scripture is equally inspired (</a:t>
            </a:r>
            <a:r>
              <a:rPr lang="en-US" sz="4800" b="1" dirty="0"/>
              <a:t>2 Timothy 3:16</a:t>
            </a:r>
            <a:r>
              <a:rPr lang="en-US" sz="4800" dirty="0"/>
              <a:t>) – Genealogical records, historical narratives and salvation verses are equally inspired and true, </a:t>
            </a:r>
            <a:r>
              <a:rPr lang="en-US" sz="4800" b="1" dirty="0"/>
              <a:t>even though they may not be equally pertinent to our lives.</a:t>
            </a:r>
            <a:endParaRPr lang="en-US" sz="4800" dirty="0"/>
          </a:p>
        </p:txBody>
      </p:sp>
    </p:spTree>
    <p:extLst>
      <p:ext uri="{BB962C8B-B14F-4D97-AF65-F5344CB8AC3E}">
        <p14:creationId xmlns:p14="http://schemas.microsoft.com/office/powerpoint/2010/main" val="1182041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34</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 Inspiration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64958" y="2088774"/>
            <a:ext cx="11462084" cy="2308324"/>
          </a:xfrm>
          <a:prstGeom prst="rect">
            <a:avLst/>
          </a:prstGeom>
        </p:spPr>
        <p:txBody>
          <a:bodyPr wrap="square">
            <a:spAutoFit/>
          </a:bodyPr>
          <a:lstStyle/>
          <a:p>
            <a:r>
              <a:rPr lang="en-US" sz="4800" b="1" dirty="0"/>
              <a:t>2 Samuel 23:2				Luke 24:44</a:t>
            </a:r>
          </a:p>
          <a:p>
            <a:r>
              <a:rPr lang="en-US" sz="4800" b="1" dirty="0"/>
              <a:t>Psalm 12: 6,7 				Proverbs 30:5 Jeremiah 2: 1-2 			Matthew 4:4</a:t>
            </a:r>
          </a:p>
        </p:txBody>
      </p:sp>
    </p:spTree>
    <p:extLst>
      <p:ext uri="{BB962C8B-B14F-4D97-AF65-F5344CB8AC3E}">
        <p14:creationId xmlns:p14="http://schemas.microsoft.com/office/powerpoint/2010/main" val="192877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982075" y="6356350"/>
            <a:ext cx="2743200" cy="365125"/>
          </a:xfrm>
        </p:spPr>
        <p:txBody>
          <a:bodyPr/>
          <a:lstStyle/>
          <a:p>
            <a:fld id="{BE5FDBE8-B341-5540-9D7F-D16BA7597644}" type="slidenum">
              <a:rPr lang="en-US" sz="4400" smtClean="0">
                <a:solidFill>
                  <a:schemeClr val="tx1"/>
                </a:solidFill>
              </a:rPr>
              <a:t>35</a:t>
            </a:fld>
            <a:endParaRPr lang="en-US" sz="4400">
              <a:solidFill>
                <a:schemeClr val="tx1"/>
              </a:solidFill>
            </a:endParaRPr>
          </a:p>
        </p:txBody>
      </p:sp>
      <p:sp>
        <p:nvSpPr>
          <p:cNvPr id="5" name="Title 1"/>
          <p:cNvSpPr>
            <a:spLocks noGrp="1"/>
          </p:cNvSpPr>
          <p:nvPr>
            <p:ph type="title"/>
          </p:nvPr>
        </p:nvSpPr>
        <p:spPr>
          <a:xfrm>
            <a:off x="838200" y="365125"/>
            <a:ext cx="10515600" cy="1325563"/>
          </a:xfrm>
        </p:spPr>
        <p:txBody>
          <a:bodyPr/>
          <a:lstStyle/>
          <a:p>
            <a:r>
              <a:rPr lang="en-US" dirty="0"/>
              <a:t>Pillar II Inspiration (Sec I)</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7" name="Rectangle 6"/>
          <p:cNvSpPr/>
          <p:nvPr/>
        </p:nvSpPr>
        <p:spPr>
          <a:xfrm>
            <a:off x="364958" y="1458496"/>
            <a:ext cx="11462084" cy="4524315"/>
          </a:xfrm>
          <a:prstGeom prst="rect">
            <a:avLst/>
          </a:prstGeom>
        </p:spPr>
        <p:txBody>
          <a:bodyPr wrap="square">
            <a:spAutoFit/>
          </a:bodyPr>
          <a:lstStyle/>
          <a:p>
            <a:r>
              <a:rPr lang="en-US" sz="4800" dirty="0"/>
              <a:t>All of these above scriptures, which are just a handful focus on how important “words” are to God. </a:t>
            </a:r>
          </a:p>
          <a:p>
            <a:r>
              <a:rPr lang="en-US" sz="4800" dirty="0"/>
              <a:t>How did this come to pass? One of God’s miraculous works! </a:t>
            </a:r>
            <a:r>
              <a:rPr lang="en-US" sz="4800" b="1" dirty="0"/>
              <a:t>Remember we are not talking about the KJV yet, just the originals</a:t>
            </a:r>
            <a:r>
              <a:rPr lang="en-US" sz="4800" dirty="0"/>
              <a:t>.</a:t>
            </a:r>
          </a:p>
        </p:txBody>
      </p:sp>
    </p:spTree>
    <p:extLst>
      <p:ext uri="{BB962C8B-B14F-4D97-AF65-F5344CB8AC3E}">
        <p14:creationId xmlns:p14="http://schemas.microsoft.com/office/powerpoint/2010/main" val="2079037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z="4400" smtClean="0">
                <a:solidFill>
                  <a:schemeClr val="tx1"/>
                </a:solidFill>
              </a:rPr>
              <a:t>36</a:t>
            </a:fld>
            <a:endParaRPr lang="en-US" sz="4400">
              <a:solidFill>
                <a:schemeClr val="tx1"/>
              </a:solidFill>
            </a:endParaRPr>
          </a:p>
        </p:txBody>
      </p:sp>
      <p:sp>
        <p:nvSpPr>
          <p:cNvPr id="5" name="Title 1"/>
          <p:cNvSpPr>
            <a:spLocks noGrp="1"/>
          </p:cNvSpPr>
          <p:nvPr>
            <p:ph type="title"/>
          </p:nvPr>
        </p:nvSpPr>
        <p:spPr>
          <a:xfrm>
            <a:off x="838200" y="365125"/>
            <a:ext cx="10515600" cy="1325563"/>
          </a:xfrm>
        </p:spPr>
        <p:txBody>
          <a:bodyPr/>
          <a:lstStyle/>
          <a:p>
            <a:r>
              <a:rPr lang="en-US" dirty="0"/>
              <a:t>Pillar II Inspiration (Sec I)</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7" name="Rectangle 6"/>
          <p:cNvSpPr/>
          <p:nvPr/>
        </p:nvSpPr>
        <p:spPr>
          <a:xfrm>
            <a:off x="364958" y="1458496"/>
            <a:ext cx="11462084" cy="1569660"/>
          </a:xfrm>
          <a:prstGeom prst="rect">
            <a:avLst/>
          </a:prstGeom>
        </p:spPr>
        <p:txBody>
          <a:bodyPr wrap="square">
            <a:spAutoFit/>
          </a:bodyPr>
          <a:lstStyle/>
          <a:p>
            <a:r>
              <a:rPr lang="en-US" sz="4800" dirty="0"/>
              <a:t>What is the human element in scripture?</a:t>
            </a:r>
          </a:p>
          <a:p>
            <a:r>
              <a:rPr lang="en-US" sz="4800" dirty="0"/>
              <a:t>Or Is there a human element in scripture?</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27384" y="3807847"/>
            <a:ext cx="2103521" cy="1403685"/>
          </a:xfrm>
          <a:prstGeom prst="rect">
            <a:avLst/>
          </a:prstGeom>
        </p:spPr>
      </p:pic>
    </p:spTree>
    <p:extLst>
      <p:ext uri="{BB962C8B-B14F-4D97-AF65-F5344CB8AC3E}">
        <p14:creationId xmlns:p14="http://schemas.microsoft.com/office/powerpoint/2010/main" val="1491695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37</a:t>
            </a:fld>
            <a:endParaRPr lang="en-US"/>
          </a:p>
        </p:txBody>
      </p:sp>
      <p:sp>
        <p:nvSpPr>
          <p:cNvPr id="5" name="Title 1"/>
          <p:cNvSpPr>
            <a:spLocks noGrp="1"/>
          </p:cNvSpPr>
          <p:nvPr>
            <p:ph type="title"/>
          </p:nvPr>
        </p:nvSpPr>
        <p:spPr>
          <a:xfrm>
            <a:off x="838200" y="365125"/>
            <a:ext cx="10515600" cy="1325563"/>
          </a:xfrm>
        </p:spPr>
        <p:txBody>
          <a:bodyPr/>
          <a:lstStyle/>
          <a:p>
            <a:r>
              <a:rPr lang="en-US" dirty="0"/>
              <a:t>Pillar II Inspiration (Sec I)</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7" name="Rectangle 6"/>
          <p:cNvSpPr/>
          <p:nvPr/>
        </p:nvSpPr>
        <p:spPr>
          <a:xfrm>
            <a:off x="364958" y="1690686"/>
            <a:ext cx="11462084" cy="4524315"/>
          </a:xfrm>
          <a:prstGeom prst="rect">
            <a:avLst/>
          </a:prstGeom>
        </p:spPr>
        <p:txBody>
          <a:bodyPr wrap="square">
            <a:spAutoFit/>
          </a:bodyPr>
          <a:lstStyle/>
          <a:p>
            <a:r>
              <a:rPr lang="en-US" sz="4800" dirty="0"/>
              <a:t>It was written in </a:t>
            </a:r>
            <a:r>
              <a:rPr lang="en-US" sz="4800" b="1" dirty="0"/>
              <a:t>at</a:t>
            </a:r>
            <a:r>
              <a:rPr lang="en-US" sz="4800" dirty="0"/>
              <a:t> </a:t>
            </a:r>
            <a:r>
              <a:rPr lang="en-US" sz="4800" b="1" dirty="0"/>
              <a:t>least three different languages</a:t>
            </a:r>
            <a:r>
              <a:rPr lang="en-US" sz="4800" dirty="0"/>
              <a:t>. (Greek, Hebrew, Aramaic)</a:t>
            </a:r>
          </a:p>
          <a:p>
            <a:endParaRPr lang="en-US" sz="4800" dirty="0"/>
          </a:p>
          <a:p>
            <a:r>
              <a:rPr lang="en-US" sz="4800" dirty="0"/>
              <a:t>It was written by </a:t>
            </a:r>
            <a:r>
              <a:rPr lang="en-US" sz="4800" b="1" dirty="0"/>
              <a:t>at least 40 different men</a:t>
            </a:r>
            <a:r>
              <a:rPr lang="en-US" sz="4800" dirty="0"/>
              <a:t>.</a:t>
            </a:r>
          </a:p>
          <a:p>
            <a:endParaRPr lang="en-US" sz="4800" dirty="0"/>
          </a:p>
          <a:p>
            <a:r>
              <a:rPr lang="en-US" sz="4800" dirty="0"/>
              <a:t>It </a:t>
            </a:r>
            <a:r>
              <a:rPr lang="en-US" sz="4800" b="1" dirty="0"/>
              <a:t>reflects different literary styles</a:t>
            </a:r>
            <a:r>
              <a:rPr lang="en-US" sz="4800" dirty="0"/>
              <a:t>.</a:t>
            </a:r>
          </a:p>
        </p:txBody>
      </p:sp>
    </p:spTree>
    <p:extLst>
      <p:ext uri="{BB962C8B-B14F-4D97-AF65-F5344CB8AC3E}">
        <p14:creationId xmlns:p14="http://schemas.microsoft.com/office/powerpoint/2010/main" val="25832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38</a:t>
            </a:fld>
            <a:endParaRPr lang="en-US"/>
          </a:p>
        </p:txBody>
      </p:sp>
      <p:sp>
        <p:nvSpPr>
          <p:cNvPr id="5" name="Title 1"/>
          <p:cNvSpPr>
            <a:spLocks noGrp="1"/>
          </p:cNvSpPr>
          <p:nvPr>
            <p:ph type="title"/>
          </p:nvPr>
        </p:nvSpPr>
        <p:spPr>
          <a:xfrm>
            <a:off x="838200" y="365125"/>
            <a:ext cx="10515600" cy="1325563"/>
          </a:xfrm>
        </p:spPr>
        <p:txBody>
          <a:bodyPr/>
          <a:lstStyle/>
          <a:p>
            <a:r>
              <a:rPr lang="en-US" dirty="0"/>
              <a:t>Pillar II Inspiration (Sec I)</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7" name="Rectangle 6"/>
          <p:cNvSpPr/>
          <p:nvPr/>
        </p:nvSpPr>
        <p:spPr>
          <a:xfrm>
            <a:off x="364958" y="1690686"/>
            <a:ext cx="11462084" cy="4524315"/>
          </a:xfrm>
          <a:prstGeom prst="rect">
            <a:avLst/>
          </a:prstGeom>
        </p:spPr>
        <p:txBody>
          <a:bodyPr wrap="square">
            <a:spAutoFit/>
          </a:bodyPr>
          <a:lstStyle/>
          <a:p>
            <a:r>
              <a:rPr lang="en-US" sz="4800" dirty="0"/>
              <a:t>It shows </a:t>
            </a:r>
            <a:r>
              <a:rPr lang="en-US" sz="4800" b="1" dirty="0"/>
              <a:t>human interest</a:t>
            </a:r>
            <a:r>
              <a:rPr lang="en-US" sz="4800" dirty="0"/>
              <a:t>. (Matthew, Mark, Luke, and John)</a:t>
            </a:r>
          </a:p>
          <a:p>
            <a:endParaRPr lang="en-US" sz="4800" dirty="0"/>
          </a:p>
          <a:p>
            <a:r>
              <a:rPr lang="en-US" sz="4800" dirty="0"/>
              <a:t>It utilizes </a:t>
            </a:r>
            <a:r>
              <a:rPr lang="en-US" sz="4800" b="1" dirty="0"/>
              <a:t>human memory</a:t>
            </a:r>
            <a:r>
              <a:rPr lang="en-US" sz="4800" dirty="0"/>
              <a:t>.</a:t>
            </a:r>
          </a:p>
          <a:p>
            <a:endParaRPr lang="en-US" sz="4800" dirty="0"/>
          </a:p>
          <a:p>
            <a:r>
              <a:rPr lang="en-US" sz="4800" dirty="0"/>
              <a:t>It incorporated </a:t>
            </a:r>
            <a:r>
              <a:rPr lang="en-US" sz="4800" b="1" dirty="0"/>
              <a:t>human culture</a:t>
            </a:r>
            <a:r>
              <a:rPr lang="en-US" sz="4800" dirty="0"/>
              <a:t>.</a:t>
            </a:r>
          </a:p>
        </p:txBody>
      </p:sp>
    </p:spTree>
    <p:extLst>
      <p:ext uri="{BB962C8B-B14F-4D97-AF65-F5344CB8AC3E}">
        <p14:creationId xmlns:p14="http://schemas.microsoft.com/office/powerpoint/2010/main" val="899107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39</a:t>
            </a:fld>
            <a:endParaRPr lang="en-US"/>
          </a:p>
        </p:txBody>
      </p:sp>
      <p:sp>
        <p:nvSpPr>
          <p:cNvPr id="5" name="Title 1"/>
          <p:cNvSpPr>
            <a:spLocks noGrp="1"/>
          </p:cNvSpPr>
          <p:nvPr>
            <p:ph type="title"/>
          </p:nvPr>
        </p:nvSpPr>
        <p:spPr>
          <a:xfrm>
            <a:off x="838200" y="365125"/>
            <a:ext cx="10515600" cy="1325563"/>
          </a:xfrm>
        </p:spPr>
        <p:txBody>
          <a:bodyPr/>
          <a:lstStyle/>
          <a:p>
            <a:r>
              <a:rPr lang="en-US" dirty="0"/>
              <a:t>Pillar II Inspiration (Sec I)</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7" name="Rectangle 6"/>
          <p:cNvSpPr/>
          <p:nvPr/>
        </p:nvSpPr>
        <p:spPr>
          <a:xfrm>
            <a:off x="364958" y="1448971"/>
            <a:ext cx="11179342" cy="5262979"/>
          </a:xfrm>
          <a:prstGeom prst="rect">
            <a:avLst/>
          </a:prstGeom>
        </p:spPr>
        <p:txBody>
          <a:bodyPr wrap="square">
            <a:spAutoFit/>
          </a:bodyPr>
          <a:lstStyle/>
          <a:p>
            <a:r>
              <a:rPr lang="en-US" sz="4800" dirty="0"/>
              <a:t>It speaks from a </a:t>
            </a:r>
            <a:r>
              <a:rPr lang="en-US" sz="4800" b="1" dirty="0"/>
              <a:t>human observer’s perspective</a:t>
            </a:r>
            <a:r>
              <a:rPr lang="en-US" sz="4800" dirty="0"/>
              <a:t>.</a:t>
            </a:r>
          </a:p>
          <a:p>
            <a:endParaRPr lang="en-US" sz="4800" dirty="0"/>
          </a:p>
          <a:p>
            <a:r>
              <a:rPr lang="en-US" sz="4800" dirty="0"/>
              <a:t>It gives </a:t>
            </a:r>
            <a:r>
              <a:rPr lang="en-US" sz="4800" b="1" dirty="0"/>
              <a:t>different angles of the same events</a:t>
            </a:r>
            <a:r>
              <a:rPr lang="en-US" sz="4800" dirty="0"/>
              <a:t>.</a:t>
            </a:r>
          </a:p>
          <a:p>
            <a:endParaRPr lang="en-US" sz="4800" dirty="0"/>
          </a:p>
          <a:p>
            <a:r>
              <a:rPr lang="en-US" sz="4800" dirty="0"/>
              <a:t>It speaks of God </a:t>
            </a:r>
            <a:r>
              <a:rPr lang="en-US" sz="4800" b="1" dirty="0"/>
              <a:t>from our perspective</a:t>
            </a:r>
            <a:r>
              <a:rPr lang="en-US" sz="4800" dirty="0"/>
              <a:t>. (Anthropomorphisms)</a:t>
            </a:r>
          </a:p>
        </p:txBody>
      </p:sp>
    </p:spTree>
    <p:extLst>
      <p:ext uri="{BB962C8B-B14F-4D97-AF65-F5344CB8AC3E}">
        <p14:creationId xmlns:p14="http://schemas.microsoft.com/office/powerpoint/2010/main" val="72742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5FDBE8-B341-5540-9D7F-D16BA7597644}" type="slidenum">
              <a:rPr lang="en-US" smtClean="0"/>
              <a:t>4</a:t>
            </a:fld>
            <a:endParaRPr lang="en-US"/>
          </a:p>
        </p:txBody>
      </p:sp>
      <p:sp>
        <p:nvSpPr>
          <p:cNvPr id="5" name="Rectangle 4"/>
          <p:cNvSpPr/>
          <p:nvPr/>
        </p:nvSpPr>
        <p:spPr>
          <a:xfrm>
            <a:off x="205409" y="124906"/>
            <a:ext cx="6096000" cy="6740307"/>
          </a:xfrm>
          <a:prstGeom prst="rect">
            <a:avLst/>
          </a:prstGeom>
        </p:spPr>
        <p:txBody>
          <a:bodyPr>
            <a:spAutoFit/>
          </a:bodyPr>
          <a:lstStyle/>
          <a:p>
            <a:r>
              <a:rPr lang="en-US" dirty="0"/>
              <a:t>John Wesley New Testament - JWNT - 1755</a:t>
            </a:r>
          </a:p>
          <a:p>
            <a:r>
              <a:rPr lang="en-US" dirty="0"/>
              <a:t>King James Version - KJV - 1611</a:t>
            </a:r>
          </a:p>
          <a:p>
            <a:r>
              <a:rPr lang="en-US" dirty="0"/>
              <a:t>Kleist-Lilly New Testament - KLNT - 1956 </a:t>
            </a:r>
          </a:p>
          <a:p>
            <a:r>
              <a:rPr lang="en-US" dirty="0"/>
              <a:t>Knox Translation - KTC - 1956, includes the Apocrypha </a:t>
            </a:r>
          </a:p>
          <a:p>
            <a:r>
              <a:rPr lang="en-US" dirty="0" err="1"/>
              <a:t>Lamsa</a:t>
            </a:r>
            <a:r>
              <a:rPr lang="en-US" dirty="0"/>
              <a:t> Bible - LBP - 1957, based on </a:t>
            </a:r>
            <a:r>
              <a:rPr lang="en-US" dirty="0" err="1"/>
              <a:t>Pe</a:t>
            </a:r>
            <a:r>
              <a:rPr lang="en-US" dirty="0"/>
              <a:t>****ta manuscripts </a:t>
            </a:r>
          </a:p>
          <a:p>
            <a:r>
              <a:rPr lang="en-US" dirty="0"/>
              <a:t>Lattimore New Testament - LNT - 1962, a literal translation </a:t>
            </a:r>
          </a:p>
          <a:p>
            <a:r>
              <a:rPr lang="en-US" dirty="0" err="1"/>
              <a:t>Letchworth</a:t>
            </a:r>
            <a:r>
              <a:rPr lang="en-US" dirty="0"/>
              <a:t> Version in Modern English - LVME - 1948 </a:t>
            </a:r>
          </a:p>
          <a:p>
            <a:r>
              <a:rPr lang="en-US" dirty="0"/>
              <a:t>Living Bible - LB - 1971, a paraphrase version </a:t>
            </a:r>
          </a:p>
          <a:p>
            <a:r>
              <a:rPr lang="en-US" dirty="0"/>
              <a:t>McCord's New Testament Translation of the Everlasting Gospel - MCT - 1989 </a:t>
            </a:r>
          </a:p>
          <a:p>
            <a:r>
              <a:rPr lang="en-US" dirty="0"/>
              <a:t>Message - TM - 1993</a:t>
            </a:r>
          </a:p>
          <a:p>
            <a:r>
              <a:rPr lang="en-US" dirty="0"/>
              <a:t>Modern Reader's Bible - MRB - 1923</a:t>
            </a:r>
          </a:p>
          <a:p>
            <a:r>
              <a:rPr lang="en-US" dirty="0"/>
              <a:t>Modern Speech New Testament - MSNT - 1902</a:t>
            </a:r>
          </a:p>
          <a:p>
            <a:r>
              <a:rPr lang="en-US" dirty="0"/>
              <a:t>Moffatt New Translation - MNT - 1922 </a:t>
            </a:r>
          </a:p>
          <a:p>
            <a:r>
              <a:rPr lang="en-US" dirty="0"/>
              <a:t>New American Bible - NAB - 1987</a:t>
            </a:r>
          </a:p>
          <a:p>
            <a:r>
              <a:rPr lang="en-US" dirty="0"/>
              <a:t>New American Standard Version - NAS - 1977 </a:t>
            </a:r>
          </a:p>
          <a:p>
            <a:r>
              <a:rPr lang="en-US" dirty="0"/>
              <a:t>New Berkeley Version in Modern English - NBV - 1967 </a:t>
            </a:r>
          </a:p>
          <a:p>
            <a:r>
              <a:rPr lang="en-US" dirty="0"/>
              <a:t>New Century Version - NCV - 1987 </a:t>
            </a:r>
          </a:p>
          <a:p>
            <a:r>
              <a:rPr lang="en-US" dirty="0"/>
              <a:t>New English Bible - NEB - 1970</a:t>
            </a:r>
          </a:p>
          <a:p>
            <a:r>
              <a:rPr lang="en-US" dirty="0"/>
              <a:t>New Evangelical Translation - NET - 1992</a:t>
            </a:r>
          </a:p>
          <a:p>
            <a:r>
              <a:rPr lang="en-US" dirty="0"/>
              <a:t>New International Version - NIV - 1978 </a:t>
            </a:r>
          </a:p>
          <a:p>
            <a:r>
              <a:rPr lang="en-US" dirty="0"/>
              <a:t>New Jerusalem Bible - NJB - 1985</a:t>
            </a:r>
          </a:p>
          <a:p>
            <a:r>
              <a:rPr lang="en-US" dirty="0"/>
              <a:t>New JPS Version - NJPS - 1988 </a:t>
            </a:r>
          </a:p>
          <a:p>
            <a:r>
              <a:rPr lang="en-US" dirty="0"/>
              <a:t>New King James Version - NKJ - 1990 </a:t>
            </a:r>
          </a:p>
        </p:txBody>
      </p:sp>
      <p:sp>
        <p:nvSpPr>
          <p:cNvPr id="6" name="Rectangle 5"/>
          <p:cNvSpPr/>
          <p:nvPr/>
        </p:nvSpPr>
        <p:spPr>
          <a:xfrm>
            <a:off x="6096000" y="197346"/>
            <a:ext cx="6096000" cy="6463308"/>
          </a:xfrm>
          <a:prstGeom prst="rect">
            <a:avLst/>
          </a:prstGeom>
        </p:spPr>
        <p:txBody>
          <a:bodyPr>
            <a:spAutoFit/>
          </a:bodyPr>
          <a:lstStyle/>
          <a:p>
            <a:r>
              <a:rPr lang="en-US" dirty="0"/>
              <a:t>New Life Version - NLV - 1969</a:t>
            </a:r>
          </a:p>
          <a:p>
            <a:r>
              <a:rPr lang="en-US" dirty="0"/>
              <a:t>New Living Translation - NLT - 1996</a:t>
            </a:r>
          </a:p>
          <a:p>
            <a:r>
              <a:rPr lang="en-US" dirty="0"/>
              <a:t>New </a:t>
            </a:r>
            <a:r>
              <a:rPr lang="en-US" dirty="0" err="1"/>
              <a:t>Millenium</a:t>
            </a:r>
            <a:r>
              <a:rPr lang="en-US" dirty="0"/>
              <a:t> Bible - NMB - 1999</a:t>
            </a:r>
          </a:p>
          <a:p>
            <a:r>
              <a:rPr lang="en-US" dirty="0"/>
              <a:t>New Revised Standard Version - NRS - 1989</a:t>
            </a:r>
          </a:p>
          <a:p>
            <a:r>
              <a:rPr lang="en-US" dirty="0"/>
              <a:t>New Testament in Plain English - WPE - 1963</a:t>
            </a:r>
          </a:p>
          <a:p>
            <a:r>
              <a:rPr lang="en-US" dirty="0"/>
              <a:t>New Testament: An Understandable Version - NTUV - 1995</a:t>
            </a:r>
          </a:p>
          <a:p>
            <a:r>
              <a:rPr lang="en-US" dirty="0"/>
              <a:t>New Translation (Jewish) - NTJ - 1917 </a:t>
            </a:r>
          </a:p>
          <a:p>
            <a:r>
              <a:rPr lang="en-US" dirty="0"/>
              <a:t>New World Translation - NWT - 1984 </a:t>
            </a:r>
          </a:p>
          <a:p>
            <a:r>
              <a:rPr lang="en-US" dirty="0" err="1"/>
              <a:t>Noli</a:t>
            </a:r>
            <a:r>
              <a:rPr lang="en-US" dirty="0"/>
              <a:t> New Testament - NNT - 1961</a:t>
            </a:r>
          </a:p>
          <a:p>
            <a:r>
              <a:rPr lang="en-US" dirty="0" err="1"/>
              <a:t>Norlie's</a:t>
            </a:r>
            <a:r>
              <a:rPr lang="en-US" dirty="0"/>
              <a:t> Simplified New Testament - NSNT - 1961</a:t>
            </a:r>
          </a:p>
          <a:p>
            <a:r>
              <a:rPr lang="en-US" dirty="0"/>
              <a:t>Original New Testament - ONT - 1985</a:t>
            </a:r>
          </a:p>
          <a:p>
            <a:r>
              <a:rPr lang="en-US" dirty="0"/>
              <a:t>Orthodox Jewish Brit </a:t>
            </a:r>
            <a:r>
              <a:rPr lang="en-US" dirty="0" err="1"/>
              <a:t>Chadasha</a:t>
            </a:r>
            <a:r>
              <a:rPr lang="en-US" dirty="0"/>
              <a:t> - OJBC - 1996</a:t>
            </a:r>
          </a:p>
          <a:p>
            <a:r>
              <a:rPr lang="en-US" dirty="0"/>
              <a:t>People's New Covenant - PNC - 1925</a:t>
            </a:r>
          </a:p>
          <a:p>
            <a:r>
              <a:rPr lang="en-US" dirty="0"/>
              <a:t>Phillips Revised Student Edition - PRS - 1972 </a:t>
            </a:r>
          </a:p>
          <a:p>
            <a:r>
              <a:rPr lang="en-US" dirty="0"/>
              <a:t>Recovery Version - </a:t>
            </a:r>
            <a:r>
              <a:rPr lang="en-US" dirty="0" err="1"/>
              <a:t>RcV</a:t>
            </a:r>
            <a:r>
              <a:rPr lang="en-US" dirty="0"/>
              <a:t> - 1991</a:t>
            </a:r>
          </a:p>
          <a:p>
            <a:r>
              <a:rPr lang="en-US" dirty="0"/>
              <a:t>Reese Chronological Bible - RCB - 1980</a:t>
            </a:r>
          </a:p>
          <a:p>
            <a:r>
              <a:rPr lang="en-US" dirty="0"/>
              <a:t>Restoration of Original Sacred Name Bible - SNB - 1976</a:t>
            </a:r>
          </a:p>
          <a:p>
            <a:r>
              <a:rPr lang="en-US" dirty="0"/>
              <a:t>Restored New Testament - PRNT - 1914</a:t>
            </a:r>
          </a:p>
          <a:p>
            <a:r>
              <a:rPr lang="en-US" dirty="0"/>
              <a:t>Revised English Bible - REB - 1989</a:t>
            </a:r>
          </a:p>
          <a:p>
            <a:r>
              <a:rPr lang="en-US" dirty="0"/>
              <a:t>Revised Standard Version - RSV - 1952</a:t>
            </a:r>
          </a:p>
          <a:p>
            <a:r>
              <a:rPr lang="en-US" dirty="0"/>
              <a:t>Riverside New Testament - RNT - 1923</a:t>
            </a:r>
          </a:p>
          <a:p>
            <a:r>
              <a:rPr lang="en-US" dirty="0"/>
              <a:t>Sacred Scriptures, Bethel Edition - SSBE - 1981</a:t>
            </a:r>
          </a:p>
          <a:p>
            <a:r>
              <a:rPr lang="en-US" dirty="0"/>
              <a:t>Scholars Version - SV - 1993</a:t>
            </a:r>
          </a:p>
        </p:txBody>
      </p:sp>
    </p:spTree>
    <p:extLst>
      <p:ext uri="{BB962C8B-B14F-4D97-AF65-F5344CB8AC3E}">
        <p14:creationId xmlns:p14="http://schemas.microsoft.com/office/powerpoint/2010/main" val="1402392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40</a:t>
            </a:fld>
            <a:endParaRPr lang="en-US"/>
          </a:p>
        </p:txBody>
      </p:sp>
      <p:sp>
        <p:nvSpPr>
          <p:cNvPr id="5" name="Title 1"/>
          <p:cNvSpPr>
            <a:spLocks noGrp="1"/>
          </p:cNvSpPr>
          <p:nvPr>
            <p:ph type="title"/>
          </p:nvPr>
        </p:nvSpPr>
        <p:spPr>
          <a:xfrm>
            <a:off x="838200" y="365125"/>
            <a:ext cx="10515600" cy="1325563"/>
          </a:xfrm>
        </p:spPr>
        <p:txBody>
          <a:bodyPr/>
          <a:lstStyle/>
          <a:p>
            <a:r>
              <a:rPr lang="en-US" dirty="0"/>
              <a:t>Pillar II Inspiration (Sec I)</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7" name="Rectangle 6"/>
          <p:cNvSpPr/>
          <p:nvPr/>
        </p:nvSpPr>
        <p:spPr>
          <a:xfrm>
            <a:off x="364958" y="1448971"/>
            <a:ext cx="11179342" cy="5262979"/>
          </a:xfrm>
          <a:prstGeom prst="rect">
            <a:avLst/>
          </a:prstGeom>
        </p:spPr>
        <p:txBody>
          <a:bodyPr wrap="square">
            <a:spAutoFit/>
          </a:bodyPr>
          <a:lstStyle/>
          <a:p>
            <a:r>
              <a:rPr lang="en-US" sz="4800" dirty="0"/>
              <a:t>We could say it this way, The Bible is unlike any other book, it is God-Breathed, Man-Penned.</a:t>
            </a:r>
          </a:p>
          <a:p>
            <a:endParaRPr lang="en-US" sz="4800" dirty="0"/>
          </a:p>
          <a:p>
            <a:r>
              <a:rPr lang="en-US" sz="4800" dirty="0"/>
              <a:t>Are there examples of </a:t>
            </a:r>
            <a:r>
              <a:rPr lang="en-US" sz="4800" b="1" dirty="0"/>
              <a:t>Revelation in the Bible that’s not inspired</a:t>
            </a:r>
            <a:r>
              <a:rPr lang="en-US" sz="4800" dirty="0"/>
              <a:t>?</a:t>
            </a:r>
          </a:p>
          <a:p>
            <a:endParaRPr lang="en-US" sz="4800"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878679" y="5308265"/>
            <a:ext cx="2103521" cy="1403685"/>
          </a:xfrm>
          <a:prstGeom prst="rect">
            <a:avLst/>
          </a:prstGeom>
        </p:spPr>
      </p:pic>
    </p:spTree>
    <p:extLst>
      <p:ext uri="{BB962C8B-B14F-4D97-AF65-F5344CB8AC3E}">
        <p14:creationId xmlns:p14="http://schemas.microsoft.com/office/powerpoint/2010/main" val="154315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41</a:t>
            </a:fld>
            <a:endParaRPr lang="en-US"/>
          </a:p>
        </p:txBody>
      </p:sp>
      <p:sp>
        <p:nvSpPr>
          <p:cNvPr id="5" name="Title 1"/>
          <p:cNvSpPr>
            <a:spLocks noGrp="1"/>
          </p:cNvSpPr>
          <p:nvPr>
            <p:ph type="title"/>
          </p:nvPr>
        </p:nvSpPr>
        <p:spPr>
          <a:xfrm>
            <a:off x="838200" y="365125"/>
            <a:ext cx="10515600" cy="1325563"/>
          </a:xfrm>
        </p:spPr>
        <p:txBody>
          <a:bodyPr/>
          <a:lstStyle/>
          <a:p>
            <a:r>
              <a:rPr lang="en-US" dirty="0"/>
              <a:t>Pillar II Inspiration (Sec I)</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7" name="Rectangle 6"/>
          <p:cNvSpPr/>
          <p:nvPr/>
        </p:nvSpPr>
        <p:spPr>
          <a:xfrm>
            <a:off x="506329" y="2149019"/>
            <a:ext cx="11179342" cy="4708981"/>
          </a:xfrm>
          <a:prstGeom prst="rect">
            <a:avLst/>
          </a:prstGeom>
        </p:spPr>
        <p:txBody>
          <a:bodyPr wrap="square">
            <a:spAutoFit/>
          </a:bodyPr>
          <a:lstStyle/>
          <a:p>
            <a:r>
              <a:rPr lang="en-US" sz="6000" b="1" dirty="0"/>
              <a:t>2 Corinthians 12: 2-4 </a:t>
            </a:r>
            <a:r>
              <a:rPr lang="mr-IN" sz="6000" b="1" dirty="0"/>
              <a:t>…</a:t>
            </a:r>
            <a:r>
              <a:rPr lang="en-US" sz="6000" b="1" dirty="0"/>
              <a:t> </a:t>
            </a:r>
            <a:r>
              <a:rPr lang="en-US" sz="6000" b="1" i="1" dirty="0"/>
              <a:t>and heard unspeakable words, which it is not lawful for a man to utter.</a:t>
            </a:r>
            <a:endParaRPr lang="en-US" sz="6000" dirty="0"/>
          </a:p>
          <a:p>
            <a:endParaRPr lang="en-US" sz="6000" dirty="0"/>
          </a:p>
          <a:p>
            <a:endParaRPr lang="en-US" sz="6000" dirty="0"/>
          </a:p>
        </p:txBody>
      </p:sp>
    </p:spTree>
    <p:extLst>
      <p:ext uri="{BB962C8B-B14F-4D97-AF65-F5344CB8AC3E}">
        <p14:creationId xmlns:p14="http://schemas.microsoft.com/office/powerpoint/2010/main" val="1849611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42</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 Inspiration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06329" y="2149019"/>
            <a:ext cx="11179342" cy="2862322"/>
          </a:xfrm>
          <a:prstGeom prst="rect">
            <a:avLst/>
          </a:prstGeom>
        </p:spPr>
        <p:txBody>
          <a:bodyPr wrap="square">
            <a:spAutoFit/>
          </a:bodyPr>
          <a:lstStyle/>
          <a:p>
            <a:r>
              <a:rPr lang="en-US" sz="6000" b="1" dirty="0"/>
              <a:t>Revelation 10:4 </a:t>
            </a:r>
            <a:r>
              <a:rPr lang="mr-IN" sz="6000" i="1" dirty="0"/>
              <a:t>…</a:t>
            </a:r>
            <a:r>
              <a:rPr lang="en-US" sz="6000" b="1" i="1" dirty="0"/>
              <a:t>Seal up those things which the seven thunders uttered, and write them not.</a:t>
            </a:r>
            <a:endParaRPr lang="en-US" sz="6000" dirty="0"/>
          </a:p>
        </p:txBody>
      </p:sp>
    </p:spTree>
    <p:extLst>
      <p:ext uri="{BB962C8B-B14F-4D97-AF65-F5344CB8AC3E}">
        <p14:creationId xmlns:p14="http://schemas.microsoft.com/office/powerpoint/2010/main" val="2104770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43</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 Inspiration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06329" y="2149019"/>
            <a:ext cx="11179342" cy="1938992"/>
          </a:xfrm>
          <a:prstGeom prst="rect">
            <a:avLst/>
          </a:prstGeom>
        </p:spPr>
        <p:txBody>
          <a:bodyPr wrap="square">
            <a:spAutoFit/>
          </a:bodyPr>
          <a:lstStyle/>
          <a:p>
            <a:r>
              <a:rPr lang="en-US" sz="6000" dirty="0"/>
              <a:t>Are there examples of </a:t>
            </a:r>
            <a:r>
              <a:rPr lang="en-US" sz="6000" b="1" dirty="0"/>
              <a:t>Inspiration without Revelation</a:t>
            </a:r>
            <a:r>
              <a:rPr lang="en-US" sz="6000" dirty="0"/>
              <a:t>?</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838200" y="4408152"/>
            <a:ext cx="2103521" cy="1403685"/>
          </a:xfrm>
          <a:prstGeom prst="rect">
            <a:avLst/>
          </a:prstGeom>
        </p:spPr>
      </p:pic>
    </p:spTree>
    <p:extLst>
      <p:ext uri="{BB962C8B-B14F-4D97-AF65-F5344CB8AC3E}">
        <p14:creationId xmlns:p14="http://schemas.microsoft.com/office/powerpoint/2010/main" val="1519475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44</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 Inspiration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06329" y="2149019"/>
            <a:ext cx="11179342" cy="2862322"/>
          </a:xfrm>
          <a:prstGeom prst="rect">
            <a:avLst/>
          </a:prstGeom>
        </p:spPr>
        <p:txBody>
          <a:bodyPr wrap="square">
            <a:spAutoFit/>
          </a:bodyPr>
          <a:lstStyle/>
          <a:p>
            <a:r>
              <a:rPr lang="en-US" sz="6000" dirty="0"/>
              <a:t>Of course, </a:t>
            </a:r>
            <a:r>
              <a:rPr lang="en-US" sz="6000" b="1" dirty="0"/>
              <a:t>David knew his father’s name</a:t>
            </a:r>
            <a:r>
              <a:rPr lang="en-US" sz="6000" dirty="0"/>
              <a:t> without having to look at the genealogical records recorded.</a:t>
            </a:r>
          </a:p>
        </p:txBody>
      </p:sp>
    </p:spTree>
    <p:extLst>
      <p:ext uri="{BB962C8B-B14F-4D97-AF65-F5344CB8AC3E}">
        <p14:creationId xmlns:p14="http://schemas.microsoft.com/office/powerpoint/2010/main" val="1705818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45</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 Inspiration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06329" y="2149019"/>
            <a:ext cx="11179342" cy="1938992"/>
          </a:xfrm>
          <a:prstGeom prst="rect">
            <a:avLst/>
          </a:prstGeom>
        </p:spPr>
        <p:txBody>
          <a:bodyPr wrap="square">
            <a:spAutoFit/>
          </a:bodyPr>
          <a:lstStyle/>
          <a:p>
            <a:r>
              <a:rPr lang="en-US" sz="6000" dirty="0"/>
              <a:t>How do we know all of this is credible?</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838200" y="4224369"/>
            <a:ext cx="2173606" cy="1440121"/>
          </a:xfrm>
          <a:prstGeom prst="rect">
            <a:avLst/>
          </a:prstGeom>
        </p:spPr>
      </p:pic>
    </p:spTree>
    <p:extLst>
      <p:ext uri="{BB962C8B-B14F-4D97-AF65-F5344CB8AC3E}">
        <p14:creationId xmlns:p14="http://schemas.microsoft.com/office/powerpoint/2010/main" val="1787466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46</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 Inspiration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06329" y="1503411"/>
            <a:ext cx="11179342" cy="5078313"/>
          </a:xfrm>
          <a:prstGeom prst="rect">
            <a:avLst/>
          </a:prstGeom>
        </p:spPr>
        <p:txBody>
          <a:bodyPr wrap="square">
            <a:spAutoFit/>
          </a:bodyPr>
          <a:lstStyle/>
          <a:p>
            <a:r>
              <a:rPr lang="en-US" sz="5400" dirty="0"/>
              <a:t>Archaeology</a:t>
            </a:r>
          </a:p>
          <a:p>
            <a:r>
              <a:rPr lang="en-US" sz="5400" dirty="0"/>
              <a:t>The Unity of the Bible</a:t>
            </a:r>
          </a:p>
          <a:p>
            <a:r>
              <a:rPr lang="en-US" sz="5400" dirty="0"/>
              <a:t>The Representation of God</a:t>
            </a:r>
          </a:p>
          <a:p>
            <a:r>
              <a:rPr lang="en-US" sz="5400" dirty="0"/>
              <a:t>Fulfilled Prophecy</a:t>
            </a:r>
          </a:p>
          <a:p>
            <a:r>
              <a:rPr lang="en-US" sz="5400" dirty="0"/>
              <a:t>The Testimony of Christ</a:t>
            </a:r>
          </a:p>
          <a:p>
            <a:r>
              <a:rPr lang="en-US" sz="5400" dirty="0"/>
              <a:t>The Testimony of Changed Lives</a:t>
            </a:r>
          </a:p>
        </p:txBody>
      </p:sp>
    </p:spTree>
    <p:extLst>
      <p:ext uri="{BB962C8B-B14F-4D97-AF65-F5344CB8AC3E}">
        <p14:creationId xmlns:p14="http://schemas.microsoft.com/office/powerpoint/2010/main" val="1993373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47</a:t>
            </a:fld>
            <a:endParaRPr lang="en-US"/>
          </a:p>
        </p:txBody>
      </p:sp>
      <p:sp>
        <p:nvSpPr>
          <p:cNvPr id="4" name="Title 1"/>
          <p:cNvSpPr txBox="1">
            <a:spLocks/>
          </p:cNvSpPr>
          <p:nvPr/>
        </p:nvSpPr>
        <p:spPr>
          <a:xfrm>
            <a:off x="565484" y="6057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t>Section I Bibliology</a:t>
            </a:r>
          </a:p>
        </p:txBody>
      </p:sp>
      <p:sp>
        <p:nvSpPr>
          <p:cNvPr id="5" name="TextBox 4"/>
          <p:cNvSpPr txBox="1"/>
          <p:nvPr/>
        </p:nvSpPr>
        <p:spPr>
          <a:xfrm>
            <a:off x="565484" y="2264694"/>
            <a:ext cx="6978064" cy="923330"/>
          </a:xfrm>
          <a:prstGeom prst="rect">
            <a:avLst/>
          </a:prstGeom>
          <a:noFill/>
        </p:spPr>
        <p:txBody>
          <a:bodyPr wrap="none" rtlCol="0">
            <a:spAutoFit/>
          </a:bodyPr>
          <a:lstStyle/>
          <a:p>
            <a:r>
              <a:rPr lang="en-US" sz="5400" b="1" dirty="0"/>
              <a:t>Five Pillars of Bibliology</a:t>
            </a:r>
          </a:p>
        </p:txBody>
      </p:sp>
      <p:sp>
        <p:nvSpPr>
          <p:cNvPr id="6" name="TextBox 5"/>
          <p:cNvSpPr txBox="1"/>
          <p:nvPr/>
        </p:nvSpPr>
        <p:spPr>
          <a:xfrm>
            <a:off x="565484" y="3341763"/>
            <a:ext cx="11722633" cy="1754326"/>
          </a:xfrm>
          <a:prstGeom prst="rect">
            <a:avLst/>
          </a:prstGeom>
          <a:noFill/>
        </p:spPr>
        <p:txBody>
          <a:bodyPr wrap="none" rtlCol="0">
            <a:spAutoFit/>
          </a:bodyPr>
          <a:lstStyle/>
          <a:p>
            <a:r>
              <a:rPr lang="en-US" sz="5400" b="1" dirty="0"/>
              <a:t>Revelation </a:t>
            </a:r>
            <a:r>
              <a:rPr lang="en-US" sz="5400" dirty="0"/>
              <a:t>    </a:t>
            </a:r>
            <a:r>
              <a:rPr lang="en-US" sz="5400" b="1"/>
              <a:t>Inspiration</a:t>
            </a:r>
            <a:r>
              <a:rPr lang="en-US" sz="5400"/>
              <a:t>    </a:t>
            </a:r>
            <a:r>
              <a:rPr lang="en-US" sz="5400" dirty="0"/>
              <a:t>Canonization</a:t>
            </a:r>
          </a:p>
          <a:p>
            <a:r>
              <a:rPr lang="en-US" sz="5400" dirty="0"/>
              <a:t>Illumination  Preservation</a:t>
            </a:r>
          </a:p>
        </p:txBody>
      </p:sp>
    </p:spTree>
    <p:extLst>
      <p:ext uri="{BB962C8B-B14F-4D97-AF65-F5344CB8AC3E}">
        <p14:creationId xmlns:p14="http://schemas.microsoft.com/office/powerpoint/2010/main" val="971951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z="4400" smtClean="0">
                <a:solidFill>
                  <a:schemeClr val="tx1"/>
                </a:solidFill>
              </a:rPr>
              <a:t>48</a:t>
            </a:fld>
            <a:endParaRPr lang="en-US" sz="3600" dirty="0">
              <a:solidFill>
                <a:schemeClr val="tx1"/>
              </a:solidFill>
            </a:endParaRPr>
          </a:p>
        </p:txBody>
      </p:sp>
      <p:sp>
        <p:nvSpPr>
          <p:cNvPr id="4" name="Title 1"/>
          <p:cNvSpPr txBox="1">
            <a:spLocks/>
          </p:cNvSpPr>
          <p:nvPr/>
        </p:nvSpPr>
        <p:spPr>
          <a:xfrm>
            <a:off x="565484" y="6057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t>Section I Bibliology</a:t>
            </a:r>
          </a:p>
        </p:txBody>
      </p:sp>
      <p:sp>
        <p:nvSpPr>
          <p:cNvPr id="5" name="TextBox 4"/>
          <p:cNvSpPr txBox="1"/>
          <p:nvPr/>
        </p:nvSpPr>
        <p:spPr>
          <a:xfrm>
            <a:off x="1812758" y="2165684"/>
            <a:ext cx="5005216" cy="769441"/>
          </a:xfrm>
          <a:prstGeom prst="rect">
            <a:avLst/>
          </a:prstGeom>
          <a:noFill/>
        </p:spPr>
        <p:txBody>
          <a:bodyPr wrap="none" rtlCol="0">
            <a:spAutoFit/>
          </a:bodyPr>
          <a:lstStyle/>
          <a:p>
            <a:r>
              <a:rPr lang="en-US" sz="4400" dirty="0"/>
              <a:t>Pillar III Canonization</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65484" y="2181725"/>
            <a:ext cx="1102895" cy="1010653"/>
          </a:xfrm>
          <a:prstGeom prst="rect">
            <a:avLst/>
          </a:prstGeom>
        </p:spPr>
      </p:pic>
      <p:sp>
        <p:nvSpPr>
          <p:cNvPr id="7" name="Rectangle 2"/>
          <p:cNvSpPr>
            <a:spLocks noChangeArrowheads="1"/>
          </p:cNvSpPr>
          <p:nvPr/>
        </p:nvSpPr>
        <p:spPr bwMode="auto">
          <a:xfrm>
            <a:off x="627397" y="3933312"/>
            <a:ext cx="48175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r>
              <a:rPr lang="en-US" sz="4000" dirty="0"/>
              <a:t>What is Canonization?</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84" y="4820653"/>
            <a:ext cx="1760621" cy="111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823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49</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27384" y="2088774"/>
            <a:ext cx="11179342" cy="4247317"/>
          </a:xfrm>
          <a:prstGeom prst="rect">
            <a:avLst/>
          </a:prstGeom>
        </p:spPr>
        <p:txBody>
          <a:bodyPr wrap="square">
            <a:spAutoFit/>
          </a:bodyPr>
          <a:lstStyle/>
          <a:p>
            <a:r>
              <a:rPr lang="en-US" sz="5400" dirty="0"/>
              <a:t>Root word is Greek </a:t>
            </a:r>
            <a:r>
              <a:rPr lang="en-US" sz="5400" dirty="0" err="1"/>
              <a:t>Kanon</a:t>
            </a:r>
            <a:r>
              <a:rPr lang="en-US" sz="5400" dirty="0"/>
              <a:t> as found in </a:t>
            </a:r>
            <a:r>
              <a:rPr lang="en-US" sz="5400" b="1" dirty="0"/>
              <a:t>Galatians 6:16 </a:t>
            </a:r>
            <a:r>
              <a:rPr lang="en-US" sz="5400" dirty="0"/>
              <a:t>and </a:t>
            </a:r>
            <a:r>
              <a:rPr lang="en-US" sz="5400" b="1" dirty="0"/>
              <a:t>Philippians 3:16</a:t>
            </a:r>
            <a:r>
              <a:rPr lang="en-US" sz="5400" dirty="0"/>
              <a:t>.</a:t>
            </a:r>
          </a:p>
          <a:p>
            <a:endParaRPr lang="en-US" sz="5400" dirty="0"/>
          </a:p>
          <a:p>
            <a:r>
              <a:rPr lang="en-US" sz="5400" b="1" dirty="0"/>
              <a:t>Read </a:t>
            </a:r>
          </a:p>
          <a:p>
            <a:r>
              <a:rPr lang="en-US" sz="5400" dirty="0"/>
              <a:t>Galatians 6:16 and Philippians 3:16</a:t>
            </a:r>
          </a:p>
        </p:txBody>
      </p:sp>
    </p:spTree>
    <p:extLst>
      <p:ext uri="{BB962C8B-B14F-4D97-AF65-F5344CB8AC3E}">
        <p14:creationId xmlns:p14="http://schemas.microsoft.com/office/powerpoint/2010/main" val="10939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5FDBE8-B341-5540-9D7F-D16BA7597644}" type="slidenum">
              <a:rPr lang="en-US" smtClean="0"/>
              <a:t>5</a:t>
            </a:fld>
            <a:endParaRPr lang="en-US"/>
          </a:p>
        </p:txBody>
      </p:sp>
      <p:sp>
        <p:nvSpPr>
          <p:cNvPr id="5" name="Rectangle 4"/>
          <p:cNvSpPr/>
          <p:nvPr/>
        </p:nvSpPr>
        <p:spPr>
          <a:xfrm>
            <a:off x="523461" y="175523"/>
            <a:ext cx="6096000" cy="5632311"/>
          </a:xfrm>
          <a:prstGeom prst="rect">
            <a:avLst/>
          </a:prstGeom>
        </p:spPr>
        <p:txBody>
          <a:bodyPr>
            <a:spAutoFit/>
          </a:bodyPr>
          <a:lstStyle/>
          <a:p>
            <a:r>
              <a:rPr lang="en-US"/>
              <a:t>Scriptures (ISR) - SISR - 1998</a:t>
            </a:r>
          </a:p>
          <a:p>
            <a:r>
              <a:rPr lang="en-US" dirty="0"/>
              <a:t>Septuagint - LXX - c. 200 BCE</a:t>
            </a:r>
          </a:p>
          <a:p>
            <a:r>
              <a:rPr lang="en-US" dirty="0"/>
              <a:t>Shorter Bible - SBK - 1925</a:t>
            </a:r>
          </a:p>
          <a:p>
            <a:r>
              <a:rPr lang="en-US" dirty="0"/>
              <a:t>Spencer New Testament - SCM - 1941 </a:t>
            </a:r>
          </a:p>
          <a:p>
            <a:r>
              <a:rPr lang="en-US" dirty="0"/>
              <a:t>Stone Edition of the </a:t>
            </a:r>
            <a:r>
              <a:rPr lang="en-US" dirty="0" err="1"/>
              <a:t>Tanach</a:t>
            </a:r>
            <a:r>
              <a:rPr lang="en-US" dirty="0"/>
              <a:t> - SET - 1996</a:t>
            </a:r>
          </a:p>
          <a:p>
            <a:r>
              <a:rPr lang="en-US" dirty="0"/>
              <a:t>Swann New Testament - SNT - 1947</a:t>
            </a:r>
          </a:p>
          <a:p>
            <a:r>
              <a:rPr lang="en-US" dirty="0"/>
              <a:t>Today's English New Testament - TENT - 1972 </a:t>
            </a:r>
          </a:p>
          <a:p>
            <a:r>
              <a:rPr lang="en-US" dirty="0"/>
              <a:t>Today's English Version - TEV - 1976</a:t>
            </a:r>
          </a:p>
          <a:p>
            <a:r>
              <a:rPr lang="en-US" dirty="0"/>
              <a:t>Twentieth Century New Testament - TCNT - 1904 </a:t>
            </a:r>
          </a:p>
          <a:p>
            <a:r>
              <a:rPr lang="en-US" dirty="0"/>
              <a:t>Unvarnished New Testament - UNT - 1991</a:t>
            </a:r>
          </a:p>
          <a:p>
            <a:r>
              <a:rPr lang="en-US" dirty="0"/>
              <a:t>Versified Rendering of the Complete Gospel Story - VRGS - 1980</a:t>
            </a:r>
          </a:p>
          <a:p>
            <a:r>
              <a:rPr lang="en-US" dirty="0"/>
              <a:t>Westminster Version of the Sacred Scriptures - WVSS - 1929 </a:t>
            </a:r>
          </a:p>
          <a:p>
            <a:r>
              <a:rPr lang="en-US" dirty="0" err="1"/>
              <a:t>Wiclif</a:t>
            </a:r>
            <a:r>
              <a:rPr lang="en-US" dirty="0"/>
              <a:t> Translation - TWT - 1380</a:t>
            </a:r>
          </a:p>
          <a:p>
            <a:r>
              <a:rPr lang="en-US" dirty="0"/>
              <a:t>William Tindale </a:t>
            </a:r>
            <a:r>
              <a:rPr lang="en-US" dirty="0" err="1"/>
              <a:t>Newe</a:t>
            </a:r>
            <a:r>
              <a:rPr lang="en-US" dirty="0"/>
              <a:t> Testament - WTNT - 1989</a:t>
            </a:r>
          </a:p>
          <a:p>
            <a:r>
              <a:rPr lang="en-US" dirty="0"/>
              <a:t>William Tyndale Translation - WTT - 1530</a:t>
            </a:r>
          </a:p>
          <a:p>
            <a:r>
              <a:rPr lang="en-US" dirty="0"/>
              <a:t>Williams New Testament - WNT - 1937</a:t>
            </a:r>
          </a:p>
          <a:p>
            <a:r>
              <a:rPr lang="en-US" dirty="0"/>
              <a:t>Word Made Fresh - WMF - 1988</a:t>
            </a:r>
          </a:p>
          <a:p>
            <a:r>
              <a:rPr lang="en-US" dirty="0"/>
              <a:t>Worrell New Testament - WAS - 1904 </a:t>
            </a:r>
          </a:p>
          <a:p>
            <a:r>
              <a:rPr lang="en-US" dirty="0" err="1"/>
              <a:t>Wuest</a:t>
            </a:r>
            <a:r>
              <a:rPr lang="en-US" dirty="0"/>
              <a:t> Expanded Translation - WET - 1961</a:t>
            </a:r>
          </a:p>
          <a:p>
            <a:r>
              <a:rPr lang="en-US" dirty="0"/>
              <a:t>Young's Literal Translation, Revised Edition - YLR - 1898</a:t>
            </a:r>
          </a:p>
        </p:txBody>
      </p:sp>
      <p:sp>
        <p:nvSpPr>
          <p:cNvPr id="6" name="TextBox 5"/>
          <p:cNvSpPr txBox="1"/>
          <p:nvPr/>
        </p:nvSpPr>
        <p:spPr>
          <a:xfrm>
            <a:off x="1040296" y="5831026"/>
            <a:ext cx="9263270" cy="707886"/>
          </a:xfrm>
          <a:prstGeom prst="rect">
            <a:avLst/>
          </a:prstGeom>
          <a:noFill/>
        </p:spPr>
        <p:txBody>
          <a:bodyPr wrap="square" rtlCol="0">
            <a:spAutoFit/>
          </a:bodyPr>
          <a:lstStyle/>
          <a:p>
            <a:pPr algn="ctr"/>
            <a:r>
              <a:rPr lang="en-US" sz="4000" dirty="0"/>
              <a:t>List Not Intended to </a:t>
            </a:r>
            <a:r>
              <a:rPr lang="en-US" sz="4000"/>
              <a:t>Be All-Inclusive</a:t>
            </a:r>
          </a:p>
        </p:txBody>
      </p:sp>
    </p:spTree>
    <p:extLst>
      <p:ext uri="{BB962C8B-B14F-4D97-AF65-F5344CB8AC3E}">
        <p14:creationId xmlns:p14="http://schemas.microsoft.com/office/powerpoint/2010/main" val="663375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50</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27384" y="2315359"/>
            <a:ext cx="11179342" cy="3416320"/>
          </a:xfrm>
          <a:prstGeom prst="rect">
            <a:avLst/>
          </a:prstGeom>
        </p:spPr>
        <p:txBody>
          <a:bodyPr wrap="square">
            <a:spAutoFit/>
          </a:bodyPr>
          <a:lstStyle/>
          <a:p>
            <a:r>
              <a:rPr lang="en-US" sz="5400" dirty="0"/>
              <a:t>Defined </a:t>
            </a:r>
            <a:r>
              <a:rPr lang="mr-IN" sz="5400" dirty="0"/>
              <a:t>–</a:t>
            </a:r>
            <a:r>
              <a:rPr lang="en-US" sz="5400" dirty="0"/>
              <a:t> Pictorially, the word canon refers to a measuring rod.  (Canonization)</a:t>
            </a:r>
          </a:p>
          <a:p>
            <a:endParaRPr lang="en-US" sz="5400" dirty="0"/>
          </a:p>
        </p:txBody>
      </p:sp>
    </p:spTree>
    <p:extLst>
      <p:ext uri="{BB962C8B-B14F-4D97-AF65-F5344CB8AC3E}">
        <p14:creationId xmlns:p14="http://schemas.microsoft.com/office/powerpoint/2010/main" val="421876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51</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06329" y="1690686"/>
            <a:ext cx="11179342" cy="5078313"/>
          </a:xfrm>
          <a:prstGeom prst="rect">
            <a:avLst/>
          </a:prstGeom>
        </p:spPr>
        <p:txBody>
          <a:bodyPr wrap="square">
            <a:spAutoFit/>
          </a:bodyPr>
          <a:lstStyle/>
          <a:p>
            <a:r>
              <a:rPr lang="en-US" sz="5400" dirty="0"/>
              <a:t>Defined </a:t>
            </a:r>
            <a:r>
              <a:rPr lang="mr-IN" sz="5400" dirty="0"/>
              <a:t>–</a:t>
            </a:r>
            <a:r>
              <a:rPr lang="en-US" sz="5400" dirty="0"/>
              <a:t> (Canonization) </a:t>
            </a:r>
            <a:r>
              <a:rPr lang="en-US" sz="5400" b="1" dirty="0"/>
              <a:t>In theology</a:t>
            </a:r>
            <a:r>
              <a:rPr lang="en-US" sz="5400" dirty="0"/>
              <a:t>, the word refers to the group of books that have been </a:t>
            </a:r>
            <a:r>
              <a:rPr lang="en-US" sz="5400" b="1" dirty="0"/>
              <a:t>recognized as authoritatively God’s Word</a:t>
            </a:r>
            <a:r>
              <a:rPr lang="en-US" sz="5400" dirty="0"/>
              <a:t> by meeting the criteria (canons) that have been established.</a:t>
            </a:r>
          </a:p>
        </p:txBody>
      </p:sp>
    </p:spTree>
    <p:extLst>
      <p:ext uri="{BB962C8B-B14F-4D97-AF65-F5344CB8AC3E}">
        <p14:creationId xmlns:p14="http://schemas.microsoft.com/office/powerpoint/2010/main" val="2085945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52</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406316" y="2967335"/>
            <a:ext cx="11179342" cy="923330"/>
          </a:xfrm>
          <a:prstGeom prst="rect">
            <a:avLst/>
          </a:prstGeom>
        </p:spPr>
        <p:txBody>
          <a:bodyPr wrap="square">
            <a:spAutoFit/>
          </a:bodyPr>
          <a:lstStyle/>
          <a:p>
            <a:r>
              <a:rPr lang="en-US" sz="5400" dirty="0"/>
              <a:t>Old </a:t>
            </a:r>
            <a:r>
              <a:rPr lang="en-US" sz="5400"/>
              <a:t>Testament Canonization</a:t>
            </a:r>
            <a:endParaRPr lang="en-US" sz="5400" dirty="0"/>
          </a:p>
        </p:txBody>
      </p:sp>
    </p:spTree>
    <p:extLst>
      <p:ext uri="{BB962C8B-B14F-4D97-AF65-F5344CB8AC3E}">
        <p14:creationId xmlns:p14="http://schemas.microsoft.com/office/powerpoint/2010/main" val="1808191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53</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06329" y="2367260"/>
            <a:ext cx="11179342" cy="2585323"/>
          </a:xfrm>
          <a:prstGeom prst="rect">
            <a:avLst/>
          </a:prstGeom>
        </p:spPr>
        <p:txBody>
          <a:bodyPr wrap="square">
            <a:spAutoFit/>
          </a:bodyPr>
          <a:lstStyle/>
          <a:p>
            <a:r>
              <a:rPr lang="en-US" sz="5400" dirty="0"/>
              <a:t>We could classify this into two parts:</a:t>
            </a:r>
          </a:p>
          <a:p>
            <a:r>
              <a:rPr lang="en-US" sz="5400" b="1" dirty="0"/>
              <a:t>Writings of Moses</a:t>
            </a:r>
          </a:p>
          <a:p>
            <a:r>
              <a:rPr lang="en-US" sz="5400" b="1" dirty="0"/>
              <a:t>Writings after Moses</a:t>
            </a:r>
          </a:p>
        </p:txBody>
      </p:sp>
    </p:spTree>
    <p:extLst>
      <p:ext uri="{BB962C8B-B14F-4D97-AF65-F5344CB8AC3E}">
        <p14:creationId xmlns:p14="http://schemas.microsoft.com/office/powerpoint/2010/main" val="745617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54</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06329" y="2367260"/>
            <a:ext cx="11179342" cy="3416320"/>
          </a:xfrm>
          <a:prstGeom prst="rect">
            <a:avLst/>
          </a:prstGeom>
        </p:spPr>
        <p:txBody>
          <a:bodyPr wrap="square">
            <a:spAutoFit/>
          </a:bodyPr>
          <a:lstStyle/>
          <a:p>
            <a:r>
              <a:rPr lang="en-US" sz="5400" b="1" dirty="0"/>
              <a:t>Writings of Moses - The first five book </a:t>
            </a:r>
            <a:r>
              <a:rPr lang="en-US" sz="5400" dirty="0"/>
              <a:t>have been referred to by four different names: </a:t>
            </a:r>
            <a:r>
              <a:rPr lang="en-US" sz="5400" i="1" dirty="0"/>
              <a:t>The Law, The Law of Moses, The Pentateuch, and the Torah</a:t>
            </a:r>
            <a:r>
              <a:rPr lang="en-US" sz="5400" dirty="0"/>
              <a:t>. </a:t>
            </a:r>
            <a:r>
              <a:rPr lang="en-US" sz="5400" b="1" dirty="0"/>
              <a:t> </a:t>
            </a:r>
          </a:p>
        </p:txBody>
      </p:sp>
    </p:spTree>
    <p:extLst>
      <p:ext uri="{BB962C8B-B14F-4D97-AF65-F5344CB8AC3E}">
        <p14:creationId xmlns:p14="http://schemas.microsoft.com/office/powerpoint/2010/main" val="9362918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55</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06329" y="2367260"/>
            <a:ext cx="11179342" cy="4247317"/>
          </a:xfrm>
          <a:prstGeom prst="rect">
            <a:avLst/>
          </a:prstGeom>
        </p:spPr>
        <p:txBody>
          <a:bodyPr wrap="square">
            <a:spAutoFit/>
          </a:bodyPr>
          <a:lstStyle/>
          <a:p>
            <a:pPr marL="914400" indent="-914400">
              <a:buAutoNum type="arabicPeriod"/>
            </a:pPr>
            <a:r>
              <a:rPr lang="en-US" sz="5400" b="1" dirty="0"/>
              <a:t>These books were directed by God to be written. </a:t>
            </a:r>
          </a:p>
          <a:p>
            <a:r>
              <a:rPr lang="en-US" sz="5400" b="1" dirty="0"/>
              <a:t>Exodus 17:14		Numbers 33:2</a:t>
            </a:r>
          </a:p>
          <a:p>
            <a:r>
              <a:rPr lang="en-US" sz="5400" b="1" dirty="0"/>
              <a:t>Exodus 34:27		Deut.  31:22</a:t>
            </a:r>
          </a:p>
          <a:p>
            <a:r>
              <a:rPr lang="en-US" sz="5400" b="1" dirty="0"/>
              <a:t>Exodus 24:4</a:t>
            </a:r>
          </a:p>
        </p:txBody>
      </p:sp>
    </p:spTree>
    <p:extLst>
      <p:ext uri="{BB962C8B-B14F-4D97-AF65-F5344CB8AC3E}">
        <p14:creationId xmlns:p14="http://schemas.microsoft.com/office/powerpoint/2010/main" val="1069268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56</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06329" y="2367260"/>
            <a:ext cx="11179342" cy="4247317"/>
          </a:xfrm>
          <a:prstGeom prst="rect">
            <a:avLst/>
          </a:prstGeom>
        </p:spPr>
        <p:txBody>
          <a:bodyPr wrap="square">
            <a:spAutoFit/>
          </a:bodyPr>
          <a:lstStyle/>
          <a:p>
            <a:pPr marL="914400" indent="-914400">
              <a:buFont typeface="+mj-lt"/>
              <a:buAutoNum type="arabicPeriod" startAt="2"/>
            </a:pPr>
            <a:r>
              <a:rPr lang="en-US" sz="5400" b="1" dirty="0"/>
              <a:t>They were in book form:</a:t>
            </a:r>
          </a:p>
          <a:p>
            <a:r>
              <a:rPr lang="en-US" sz="5400" b="1" dirty="0"/>
              <a:t>Exodus 24:7</a:t>
            </a:r>
          </a:p>
          <a:p>
            <a:pPr marL="914400" indent="-914400">
              <a:buFont typeface="+mj-lt"/>
              <a:buAutoNum type="arabicPeriod" startAt="3"/>
            </a:pPr>
            <a:r>
              <a:rPr lang="en-US" sz="5400" b="1" dirty="0"/>
              <a:t>They were to be preserved.</a:t>
            </a:r>
          </a:p>
          <a:p>
            <a:r>
              <a:rPr lang="en-US" sz="5400" b="1" dirty="0"/>
              <a:t>Deuteronomy 17:18</a:t>
            </a:r>
          </a:p>
          <a:p>
            <a:r>
              <a:rPr lang="en-US" sz="5400" b="1" dirty="0"/>
              <a:t>Deuteronomy 31:9	</a:t>
            </a:r>
          </a:p>
        </p:txBody>
      </p:sp>
    </p:spTree>
    <p:extLst>
      <p:ext uri="{BB962C8B-B14F-4D97-AF65-F5344CB8AC3E}">
        <p14:creationId xmlns:p14="http://schemas.microsoft.com/office/powerpoint/2010/main" val="109462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57</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06329" y="2088774"/>
            <a:ext cx="11179342" cy="4247317"/>
          </a:xfrm>
          <a:prstGeom prst="rect">
            <a:avLst/>
          </a:prstGeom>
        </p:spPr>
        <p:txBody>
          <a:bodyPr wrap="square">
            <a:spAutoFit/>
          </a:bodyPr>
          <a:lstStyle/>
          <a:p>
            <a:pPr marL="914400" indent="-914400">
              <a:buFont typeface="+mj-lt"/>
              <a:buAutoNum type="arabicPeriod" startAt="4"/>
            </a:pPr>
            <a:r>
              <a:rPr lang="en-US" sz="5400" b="1" dirty="0"/>
              <a:t>They were to be obeyed.</a:t>
            </a:r>
          </a:p>
          <a:p>
            <a:r>
              <a:rPr lang="en-US" sz="5400" b="1" dirty="0"/>
              <a:t>Joshua 1:8</a:t>
            </a:r>
          </a:p>
          <a:p>
            <a:pPr marL="914400" indent="-914400">
              <a:buFont typeface="+mj-lt"/>
              <a:buAutoNum type="arabicPeriod" startAt="5"/>
            </a:pPr>
            <a:r>
              <a:rPr lang="en-US" sz="5400" b="1" dirty="0"/>
              <a:t>They were validated as authoritative. </a:t>
            </a:r>
          </a:p>
          <a:p>
            <a:r>
              <a:rPr lang="en-US" sz="5400" b="1" dirty="0"/>
              <a:t>1 Kings 2:3, 2 Kings 14:6a </a:t>
            </a:r>
          </a:p>
        </p:txBody>
      </p:sp>
    </p:spTree>
    <p:extLst>
      <p:ext uri="{BB962C8B-B14F-4D97-AF65-F5344CB8AC3E}">
        <p14:creationId xmlns:p14="http://schemas.microsoft.com/office/powerpoint/2010/main" val="1898565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58</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06329" y="2088774"/>
            <a:ext cx="11179342" cy="4247317"/>
          </a:xfrm>
          <a:prstGeom prst="rect">
            <a:avLst/>
          </a:prstGeom>
        </p:spPr>
        <p:txBody>
          <a:bodyPr wrap="square">
            <a:spAutoFit/>
          </a:bodyPr>
          <a:lstStyle/>
          <a:p>
            <a:pPr lvl="0"/>
            <a:r>
              <a:rPr lang="en-US" sz="5400" b="1" dirty="0"/>
              <a:t>6. Captivity was based on not following the book of the law (covenant)</a:t>
            </a:r>
          </a:p>
          <a:p>
            <a:pPr lvl="0"/>
            <a:r>
              <a:rPr lang="en-US" sz="5400" b="1" dirty="0"/>
              <a:t>2 Kings 17:13</a:t>
            </a:r>
          </a:p>
          <a:p>
            <a:pPr lvl="0"/>
            <a:r>
              <a:rPr lang="en-US" sz="5400" b="1" dirty="0"/>
              <a:t>Daniel 9:11</a:t>
            </a:r>
            <a:endParaRPr lang="en-US" sz="5400" dirty="0"/>
          </a:p>
        </p:txBody>
      </p:sp>
    </p:spTree>
    <p:extLst>
      <p:ext uri="{BB962C8B-B14F-4D97-AF65-F5344CB8AC3E}">
        <p14:creationId xmlns:p14="http://schemas.microsoft.com/office/powerpoint/2010/main" val="1289914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59</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27384" y="1690686"/>
            <a:ext cx="11179342" cy="5724644"/>
          </a:xfrm>
          <a:prstGeom prst="rect">
            <a:avLst/>
          </a:prstGeom>
        </p:spPr>
        <p:txBody>
          <a:bodyPr wrap="square">
            <a:spAutoFit/>
          </a:bodyPr>
          <a:lstStyle/>
          <a:p>
            <a:pPr lvl="0"/>
            <a:r>
              <a:rPr lang="en-US" sz="5400" b="1" dirty="0"/>
              <a:t>7. Joshua continued the writings.</a:t>
            </a:r>
          </a:p>
          <a:p>
            <a:pPr lvl="0"/>
            <a:r>
              <a:rPr lang="en-US" sz="5400" b="1" dirty="0"/>
              <a:t>Joshua 24:26</a:t>
            </a:r>
          </a:p>
          <a:p>
            <a:pPr lvl="0"/>
            <a:r>
              <a:rPr lang="en-US" sz="5400" b="1" dirty="0"/>
              <a:t>8. Samuel wrote.</a:t>
            </a:r>
          </a:p>
          <a:p>
            <a:pPr lvl="0"/>
            <a:r>
              <a:rPr lang="en-US" sz="5400" b="1" dirty="0"/>
              <a:t>1 Samuel 10:25</a:t>
            </a:r>
          </a:p>
          <a:p>
            <a:r>
              <a:rPr lang="en-US" sz="4800" dirty="0"/>
              <a:t>For Sake of time here are more references to “writing” the other books:</a:t>
            </a:r>
          </a:p>
          <a:p>
            <a:pPr lvl="0"/>
            <a:endParaRPr lang="en-US" sz="5400" b="1" dirty="0"/>
          </a:p>
        </p:txBody>
      </p:sp>
    </p:spTree>
    <p:extLst>
      <p:ext uri="{BB962C8B-B14F-4D97-AF65-F5344CB8AC3E}">
        <p14:creationId xmlns:p14="http://schemas.microsoft.com/office/powerpoint/2010/main" val="207364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Introduction</a:t>
            </a:r>
          </a:p>
        </p:txBody>
      </p:sp>
      <p:sp>
        <p:nvSpPr>
          <p:cNvPr id="3" name="Content Placeholder 2"/>
          <p:cNvSpPr>
            <a:spLocks noGrp="1"/>
          </p:cNvSpPr>
          <p:nvPr>
            <p:ph idx="1"/>
          </p:nvPr>
        </p:nvSpPr>
        <p:spPr>
          <a:xfrm>
            <a:off x="838200" y="1690688"/>
            <a:ext cx="10515600" cy="4665662"/>
          </a:xfrm>
        </p:spPr>
        <p:txBody>
          <a:bodyP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a:t>Three Examples:</a:t>
            </a:r>
          </a:p>
          <a:p>
            <a:pPr marL="0" indent="0">
              <a:lnSpc>
                <a:spcPct val="100000"/>
              </a:lnSpc>
              <a:spcBef>
                <a:spcPts val="0"/>
              </a:spcBef>
              <a:buNone/>
            </a:pPr>
            <a:endParaRPr lang="en-US" sz="1600" b="1" dirty="0"/>
          </a:p>
          <a:p>
            <a:pPr marL="0" indent="0">
              <a:lnSpc>
                <a:spcPct val="100000"/>
              </a:lnSpc>
              <a:spcBef>
                <a:spcPts val="0"/>
              </a:spcBef>
              <a:buNone/>
            </a:pPr>
            <a:r>
              <a:rPr lang="en-US" sz="5400" b="1" dirty="0"/>
              <a:t>2 Timothy 3:16</a:t>
            </a:r>
          </a:p>
          <a:p>
            <a:pPr marL="0" indent="0">
              <a:lnSpc>
                <a:spcPct val="100000"/>
              </a:lnSpc>
              <a:spcBef>
                <a:spcPts val="0"/>
              </a:spcBef>
              <a:buNone/>
            </a:pPr>
            <a:endParaRPr lang="en-US" sz="5200" b="1" dirty="0"/>
          </a:p>
          <a:p>
            <a:pPr marL="0" indent="0">
              <a:lnSpc>
                <a:spcPct val="100000"/>
              </a:lnSpc>
              <a:spcBef>
                <a:spcPts val="0"/>
              </a:spcBef>
              <a:buNone/>
            </a:pPr>
            <a:r>
              <a:rPr lang="en-US" sz="5400" b="1" dirty="0"/>
              <a:t>Every scripture inspired of God</a:t>
            </a:r>
            <a:r>
              <a:rPr lang="en-US" sz="5400" dirty="0"/>
              <a:t> is also profitable for teaching, for reproof, for correction, for instruction which is in righteousness: </a:t>
            </a:r>
            <a:r>
              <a:rPr lang="en-US" sz="5400" b="1" dirty="0"/>
              <a:t>American Standard Version</a:t>
            </a:r>
            <a:endParaRPr lang="en-US" sz="5400" dirty="0"/>
          </a:p>
          <a:p>
            <a:pPr marL="0" marR="0" lvl="0" indent="0" defTabSz="914400" eaLnBrk="1" fontAlgn="auto" latinLnBrk="0" hangingPunct="1">
              <a:lnSpc>
                <a:spcPct val="100000"/>
              </a:lnSpc>
              <a:spcBef>
                <a:spcPts val="0"/>
              </a:spcBef>
              <a:spcAft>
                <a:spcPts val="0"/>
              </a:spcAft>
              <a:buClrTx/>
              <a:buSzTx/>
              <a:buFontTx/>
              <a:buNone/>
              <a:tabLst/>
              <a:defRPr/>
            </a:pPr>
            <a:endParaRPr lang="en-US" sz="5400" dirty="0"/>
          </a:p>
        </p:txBody>
      </p:sp>
      <p:sp>
        <p:nvSpPr>
          <p:cNvPr id="4" name="Slide Number Placeholder 3"/>
          <p:cNvSpPr>
            <a:spLocks noGrp="1"/>
          </p:cNvSpPr>
          <p:nvPr>
            <p:ph type="sldNum" sz="quarter" idx="12"/>
          </p:nvPr>
        </p:nvSpPr>
        <p:spPr/>
        <p:txBody>
          <a:bodyPr/>
          <a:lstStyle/>
          <a:p>
            <a:fld id="{BE5FDBE8-B341-5540-9D7F-D16BA7597644}" type="slidenum">
              <a:rPr lang="en-US" sz="4400" smtClean="0">
                <a:solidFill>
                  <a:schemeClr val="tx1"/>
                </a:solidFill>
              </a:rPr>
              <a:t>6</a:t>
            </a:fld>
            <a:endParaRPr lang="en-US" sz="4400" dirty="0">
              <a:solidFill>
                <a:schemeClr val="tx1"/>
              </a:solidFill>
            </a:endParaRPr>
          </a:p>
        </p:txBody>
      </p:sp>
    </p:spTree>
    <p:extLst>
      <p:ext uri="{BB962C8B-B14F-4D97-AF65-F5344CB8AC3E}">
        <p14:creationId xmlns:p14="http://schemas.microsoft.com/office/powerpoint/2010/main" val="16133680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60</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27384" y="2136338"/>
            <a:ext cx="11179342" cy="2585323"/>
          </a:xfrm>
          <a:prstGeom prst="rect">
            <a:avLst/>
          </a:prstGeom>
        </p:spPr>
        <p:txBody>
          <a:bodyPr wrap="square">
            <a:spAutoFit/>
          </a:bodyPr>
          <a:lstStyle/>
          <a:p>
            <a:r>
              <a:rPr lang="en-US" sz="5400" dirty="0"/>
              <a:t>For Sake of time here are more references to “writing” the other books:</a:t>
            </a:r>
          </a:p>
        </p:txBody>
      </p:sp>
    </p:spTree>
    <p:extLst>
      <p:ext uri="{BB962C8B-B14F-4D97-AF65-F5344CB8AC3E}">
        <p14:creationId xmlns:p14="http://schemas.microsoft.com/office/powerpoint/2010/main" val="1170002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61</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2" name="Rectangle 1"/>
          <p:cNvSpPr/>
          <p:nvPr/>
        </p:nvSpPr>
        <p:spPr>
          <a:xfrm>
            <a:off x="671512" y="1905506"/>
            <a:ext cx="11144250" cy="3785652"/>
          </a:xfrm>
          <a:prstGeom prst="rect">
            <a:avLst/>
          </a:prstGeom>
        </p:spPr>
        <p:txBody>
          <a:bodyPr wrap="square">
            <a:spAutoFit/>
          </a:bodyPr>
          <a:lstStyle/>
          <a:p>
            <a:r>
              <a:rPr lang="en-US" sz="4800" dirty="0">
                <a:latin typeface="Calibri" charset="0"/>
                <a:ea typeface="Calibri" charset="0"/>
                <a:cs typeface="Times New Roman" charset="0"/>
              </a:rPr>
              <a:t>Each book would have been recognized individually as the came on the scene of History, some law, some historical, some prophetical, some poetical. Thus, we have:</a:t>
            </a:r>
          </a:p>
          <a:p>
            <a:r>
              <a:rPr lang="en-US" sz="4800" b="1" dirty="0">
                <a:effectLst/>
                <a:latin typeface="Calibri" charset="0"/>
                <a:ea typeface="Calibri" charset="0"/>
                <a:cs typeface="Times New Roman" charset="0"/>
              </a:rPr>
              <a:t>Luke 24:44</a:t>
            </a:r>
            <a:endParaRPr lang="en-US" sz="4400" b="1" dirty="0">
              <a:effectLst/>
              <a:latin typeface="Calibri" charset="0"/>
              <a:ea typeface="Calibri" charset="0"/>
              <a:cs typeface="Times New Roman" charset="0"/>
            </a:endParaRPr>
          </a:p>
        </p:txBody>
      </p:sp>
    </p:spTree>
    <p:extLst>
      <p:ext uri="{BB962C8B-B14F-4D97-AF65-F5344CB8AC3E}">
        <p14:creationId xmlns:p14="http://schemas.microsoft.com/office/powerpoint/2010/main" val="17706976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62</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2" name="Rectangle 1"/>
          <p:cNvSpPr/>
          <p:nvPr/>
        </p:nvSpPr>
        <p:spPr>
          <a:xfrm>
            <a:off x="523875" y="1392030"/>
            <a:ext cx="11144250" cy="5262979"/>
          </a:xfrm>
          <a:prstGeom prst="rect">
            <a:avLst/>
          </a:prstGeom>
        </p:spPr>
        <p:txBody>
          <a:bodyPr wrap="square">
            <a:spAutoFit/>
          </a:bodyPr>
          <a:lstStyle/>
          <a:p>
            <a:r>
              <a:rPr lang="en-US" sz="4800" dirty="0"/>
              <a:t>Most scholars believe that the Old Testament canon was collected by Ezra who was a “ready scribe”.  As Ezra, Nehemiah, Esther were historically the last books written during the prophetic times of Haggai, Zechariah and Malachi. Their writings would conclude the Old Testament.</a:t>
            </a:r>
          </a:p>
        </p:txBody>
      </p:sp>
    </p:spTree>
    <p:extLst>
      <p:ext uri="{BB962C8B-B14F-4D97-AF65-F5344CB8AC3E}">
        <p14:creationId xmlns:p14="http://schemas.microsoft.com/office/powerpoint/2010/main" val="400968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63</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406316" y="2967335"/>
            <a:ext cx="11179342" cy="923330"/>
          </a:xfrm>
          <a:prstGeom prst="rect">
            <a:avLst/>
          </a:prstGeom>
        </p:spPr>
        <p:txBody>
          <a:bodyPr wrap="square">
            <a:spAutoFit/>
          </a:bodyPr>
          <a:lstStyle/>
          <a:p>
            <a:r>
              <a:rPr lang="en-US" sz="5400" dirty="0"/>
              <a:t>New Testament Canonization</a:t>
            </a:r>
          </a:p>
        </p:txBody>
      </p:sp>
    </p:spTree>
    <p:extLst>
      <p:ext uri="{BB962C8B-B14F-4D97-AF65-F5344CB8AC3E}">
        <p14:creationId xmlns:p14="http://schemas.microsoft.com/office/powerpoint/2010/main" val="7788728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64</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405564" y="1710945"/>
            <a:ext cx="11380872" cy="4247317"/>
          </a:xfrm>
          <a:prstGeom prst="rect">
            <a:avLst/>
          </a:prstGeom>
        </p:spPr>
        <p:txBody>
          <a:bodyPr wrap="square">
            <a:spAutoFit/>
          </a:bodyPr>
          <a:lstStyle/>
          <a:p>
            <a:r>
              <a:rPr lang="en-US" sz="5400" i="1" dirty="0"/>
              <a:t>But if I tarry long, that thou </a:t>
            </a:r>
            <a:r>
              <a:rPr lang="en-US" sz="5400" i="1" dirty="0" err="1"/>
              <a:t>mayest</a:t>
            </a:r>
            <a:r>
              <a:rPr lang="en-US" sz="5400" i="1" dirty="0"/>
              <a:t> know how thou </a:t>
            </a:r>
            <a:r>
              <a:rPr lang="en-US" sz="5400" i="1" dirty="0" err="1"/>
              <a:t>oughtest</a:t>
            </a:r>
            <a:r>
              <a:rPr lang="en-US" sz="5400" i="1" dirty="0"/>
              <a:t> to behave thyself in the house of God, which is the church of the living God, </a:t>
            </a:r>
            <a:r>
              <a:rPr lang="en-US" sz="5400" b="1" i="1" dirty="0"/>
              <a:t>the pillar and ground of the truth. </a:t>
            </a:r>
            <a:r>
              <a:rPr lang="en-US" sz="5400" b="1" dirty="0"/>
              <a:t>1 Timothy 3:15</a:t>
            </a:r>
            <a:endParaRPr lang="en-US" sz="5400" dirty="0"/>
          </a:p>
        </p:txBody>
      </p:sp>
    </p:spTree>
    <p:extLst>
      <p:ext uri="{BB962C8B-B14F-4D97-AF65-F5344CB8AC3E}">
        <p14:creationId xmlns:p14="http://schemas.microsoft.com/office/powerpoint/2010/main" val="14975339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t>65</a:t>
            </a:fld>
            <a:endParaRPr lang="en-US"/>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405564" y="1416692"/>
            <a:ext cx="11595936" cy="830997"/>
          </a:xfrm>
          <a:prstGeom prst="rect">
            <a:avLst/>
          </a:prstGeom>
        </p:spPr>
        <p:txBody>
          <a:bodyPr wrap="square">
            <a:spAutoFit/>
          </a:bodyPr>
          <a:lstStyle/>
          <a:p>
            <a:r>
              <a:rPr lang="en-US" sz="4800" b="1"/>
              <a:t>Canonicity (rules) of the New Testament </a:t>
            </a:r>
            <a:endParaRPr lang="en-US" sz="4800"/>
          </a:p>
        </p:txBody>
      </p:sp>
      <p:sp>
        <p:nvSpPr>
          <p:cNvPr id="2" name="Rectangle 1"/>
          <p:cNvSpPr/>
          <p:nvPr/>
        </p:nvSpPr>
        <p:spPr>
          <a:xfrm>
            <a:off x="405564" y="2247689"/>
            <a:ext cx="10948236" cy="4524315"/>
          </a:xfrm>
          <a:prstGeom prst="rect">
            <a:avLst/>
          </a:prstGeom>
        </p:spPr>
        <p:txBody>
          <a:bodyPr wrap="square">
            <a:spAutoFit/>
          </a:bodyPr>
          <a:lstStyle/>
          <a:p>
            <a:pPr marL="342900" marR="0" lvl="0" indent="-342900">
              <a:spcBef>
                <a:spcPts val="0"/>
              </a:spcBef>
              <a:spcAft>
                <a:spcPts val="0"/>
              </a:spcAft>
              <a:buFont typeface="+mj-lt"/>
              <a:buAutoNum type="arabicPeriod"/>
            </a:pPr>
            <a:r>
              <a:rPr lang="en-US" sz="3600" b="1" dirty="0">
                <a:latin typeface="Calibri" charset="0"/>
                <a:ea typeface="Calibri" charset="0"/>
                <a:cs typeface="Times New Roman" charset="0"/>
              </a:rPr>
              <a:t>Apostolicity – </a:t>
            </a:r>
            <a:r>
              <a:rPr lang="en-US" sz="3600" dirty="0">
                <a:latin typeface="Calibri" charset="0"/>
                <a:ea typeface="Calibri" charset="0"/>
                <a:cs typeface="Times New Roman" charset="0"/>
              </a:rPr>
              <a:t>someone closely related to or associated with an apostle. (</a:t>
            </a:r>
            <a:r>
              <a:rPr lang="en-US" sz="3600" b="1" dirty="0">
                <a:latin typeface="Calibri" charset="0"/>
                <a:ea typeface="Calibri" charset="0"/>
                <a:cs typeface="Times New Roman" charset="0"/>
              </a:rPr>
              <a:t>This would limit to the 1</a:t>
            </a:r>
            <a:r>
              <a:rPr lang="en-US" sz="3600" b="1" baseline="30000" dirty="0">
                <a:latin typeface="Calibri" charset="0"/>
                <a:ea typeface="Calibri" charset="0"/>
                <a:cs typeface="Times New Roman" charset="0"/>
              </a:rPr>
              <a:t>st</a:t>
            </a:r>
            <a:r>
              <a:rPr lang="en-US" sz="3600" b="1" dirty="0">
                <a:latin typeface="Calibri" charset="0"/>
                <a:ea typeface="Calibri" charset="0"/>
                <a:cs typeface="Times New Roman" charset="0"/>
              </a:rPr>
              <a:t> Century</a:t>
            </a:r>
            <a:r>
              <a:rPr lang="en-US" sz="3600" dirty="0">
                <a:latin typeface="Calibri" charset="0"/>
                <a:ea typeface="Calibri" charset="0"/>
                <a:cs typeface="Times New Roman" charset="0"/>
              </a:rPr>
              <a:t>)</a:t>
            </a:r>
            <a:endParaRPr lang="en-US" sz="2800" dirty="0">
              <a:latin typeface="Calibri" charset="0"/>
              <a:ea typeface="Calibri" charset="0"/>
              <a:cs typeface="Times New Roman" charset="0"/>
            </a:endParaRPr>
          </a:p>
          <a:p>
            <a:pPr marL="342900" marR="0" lvl="0" indent="-342900">
              <a:spcBef>
                <a:spcPts val="0"/>
              </a:spcBef>
              <a:spcAft>
                <a:spcPts val="0"/>
              </a:spcAft>
              <a:buFont typeface="+mj-lt"/>
              <a:buAutoNum type="arabicPeriod"/>
            </a:pPr>
            <a:r>
              <a:rPr lang="en-US" sz="3600" b="1" dirty="0">
                <a:latin typeface="Calibri" charset="0"/>
                <a:ea typeface="Calibri" charset="0"/>
                <a:cs typeface="Times New Roman" charset="0"/>
              </a:rPr>
              <a:t>Catholicity – </a:t>
            </a:r>
            <a:r>
              <a:rPr lang="en-US" sz="3600" dirty="0">
                <a:latin typeface="Calibri" charset="0"/>
                <a:ea typeface="Calibri" charset="0"/>
                <a:cs typeface="Times New Roman" charset="0"/>
              </a:rPr>
              <a:t>generally and universally accepted </a:t>
            </a:r>
            <a:r>
              <a:rPr lang="en-US" sz="3600" b="1" dirty="0">
                <a:latin typeface="Calibri" charset="0"/>
                <a:ea typeface="Calibri" charset="0"/>
                <a:cs typeface="Times New Roman" charset="0"/>
              </a:rPr>
              <a:t>by all local NT churches</a:t>
            </a:r>
            <a:r>
              <a:rPr lang="en-US" sz="3600" dirty="0">
                <a:latin typeface="Calibri" charset="0"/>
                <a:ea typeface="Calibri" charset="0"/>
                <a:cs typeface="Times New Roman" charset="0"/>
              </a:rPr>
              <a:t>.</a:t>
            </a:r>
            <a:endParaRPr lang="en-US" sz="2800" dirty="0">
              <a:latin typeface="Calibri" charset="0"/>
              <a:ea typeface="Calibri" charset="0"/>
              <a:cs typeface="Times New Roman" charset="0"/>
            </a:endParaRPr>
          </a:p>
          <a:p>
            <a:pPr marL="342900" marR="0" lvl="0" indent="-342900">
              <a:spcBef>
                <a:spcPts val="0"/>
              </a:spcBef>
              <a:spcAft>
                <a:spcPts val="0"/>
              </a:spcAft>
              <a:buFont typeface="+mj-lt"/>
              <a:buAutoNum type="arabicPeriod"/>
            </a:pPr>
            <a:r>
              <a:rPr lang="en-US" sz="3600" b="1" dirty="0">
                <a:latin typeface="Calibri" charset="0"/>
                <a:ea typeface="Calibri" charset="0"/>
                <a:cs typeface="Times New Roman" charset="0"/>
              </a:rPr>
              <a:t>Consistency – </a:t>
            </a:r>
            <a:r>
              <a:rPr lang="en-US" sz="3600" dirty="0">
                <a:latin typeface="Calibri" charset="0"/>
                <a:ea typeface="Calibri" charset="0"/>
                <a:cs typeface="Times New Roman" charset="0"/>
              </a:rPr>
              <a:t>lines up with scripture.</a:t>
            </a:r>
            <a:endParaRPr lang="en-US" sz="2800" dirty="0">
              <a:latin typeface="Calibri" charset="0"/>
              <a:ea typeface="Calibri" charset="0"/>
              <a:cs typeface="Times New Roman" charset="0"/>
            </a:endParaRPr>
          </a:p>
          <a:p>
            <a:pPr marL="342900" marR="0" lvl="0" indent="-342900">
              <a:spcBef>
                <a:spcPts val="0"/>
              </a:spcBef>
              <a:spcAft>
                <a:spcPts val="0"/>
              </a:spcAft>
              <a:buFont typeface="+mj-lt"/>
              <a:buAutoNum type="arabicPeriod"/>
            </a:pPr>
            <a:r>
              <a:rPr lang="en-US" sz="3600" b="1" dirty="0">
                <a:latin typeface="Calibri" charset="0"/>
                <a:ea typeface="Calibri" charset="0"/>
                <a:cs typeface="Times New Roman" charset="0"/>
              </a:rPr>
              <a:t>Authority – </a:t>
            </a:r>
            <a:r>
              <a:rPr lang="en-US" sz="3600" dirty="0">
                <a:latin typeface="Calibri" charset="0"/>
                <a:ea typeface="Calibri" charset="0"/>
                <a:cs typeface="Times New Roman" charset="0"/>
              </a:rPr>
              <a:t>authoritative in manner. “Thus </a:t>
            </a:r>
            <a:r>
              <a:rPr lang="en-US" sz="3600" dirty="0" err="1">
                <a:latin typeface="Calibri" charset="0"/>
                <a:ea typeface="Calibri" charset="0"/>
                <a:cs typeface="Times New Roman" charset="0"/>
              </a:rPr>
              <a:t>saith</a:t>
            </a:r>
            <a:r>
              <a:rPr lang="en-US" sz="3600" dirty="0">
                <a:latin typeface="Calibri" charset="0"/>
                <a:ea typeface="Calibri" charset="0"/>
                <a:cs typeface="Times New Roman" charset="0"/>
              </a:rPr>
              <a:t> the Lord” versus to quote Polycarp (69-150 AD) “And Paul said”, “And John said”</a:t>
            </a:r>
            <a:endParaRPr lang="en-US" sz="2800" dirty="0">
              <a:effectLst/>
              <a:latin typeface="Calibri" charset="0"/>
              <a:ea typeface="Calibri" charset="0"/>
              <a:cs typeface="Times New Roman" charset="0"/>
            </a:endParaRPr>
          </a:p>
        </p:txBody>
      </p:sp>
    </p:spTree>
    <p:extLst>
      <p:ext uri="{BB962C8B-B14F-4D97-AF65-F5344CB8AC3E}">
        <p14:creationId xmlns:p14="http://schemas.microsoft.com/office/powerpoint/2010/main" val="544771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66</a:t>
            </a:fld>
            <a:endParaRPr lang="en-US" dirty="0"/>
          </a:p>
        </p:txBody>
      </p:sp>
      <p:sp>
        <p:nvSpPr>
          <p:cNvPr id="5"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7" name="TextBox 6"/>
          <p:cNvSpPr txBox="1"/>
          <p:nvPr/>
        </p:nvSpPr>
        <p:spPr>
          <a:xfrm flipH="1">
            <a:off x="216569" y="1690686"/>
            <a:ext cx="10126981" cy="4524315"/>
          </a:xfrm>
          <a:prstGeom prst="rect">
            <a:avLst/>
          </a:prstGeom>
          <a:noFill/>
        </p:spPr>
        <p:txBody>
          <a:bodyPr wrap="square" rtlCol="0">
            <a:spAutoFit/>
          </a:bodyPr>
          <a:lstStyle/>
          <a:p>
            <a:r>
              <a:rPr lang="en-US" sz="4800" dirty="0"/>
              <a:t>Three time periods associated with the canonization of the New Testament:</a:t>
            </a:r>
          </a:p>
          <a:p>
            <a:endParaRPr lang="en-US" sz="4800" dirty="0"/>
          </a:p>
          <a:p>
            <a:pPr marL="685800" indent="-685800">
              <a:buFont typeface="Arial" charset="0"/>
              <a:buChar char="•"/>
            </a:pPr>
            <a:r>
              <a:rPr lang="en-US" sz="4800" dirty="0"/>
              <a:t>From the time of Apostles to 170 AD</a:t>
            </a:r>
          </a:p>
          <a:p>
            <a:pPr marL="685800" indent="-685800">
              <a:buFont typeface="Arial" charset="0"/>
              <a:buChar char="•"/>
            </a:pPr>
            <a:r>
              <a:rPr lang="en-US" sz="4800" dirty="0"/>
              <a:t>From 170 AD to 220 AD</a:t>
            </a:r>
          </a:p>
          <a:p>
            <a:pPr marL="685800" indent="-685800">
              <a:buFont typeface="Arial" charset="0"/>
              <a:buChar char="•"/>
            </a:pPr>
            <a:r>
              <a:rPr lang="en-US" sz="4800" dirty="0"/>
              <a:t>From 220 through 4</a:t>
            </a:r>
            <a:r>
              <a:rPr lang="en-US" sz="4800" baseline="30000" dirty="0"/>
              <a:t>th</a:t>
            </a:r>
            <a:r>
              <a:rPr lang="en-US" sz="4800" dirty="0"/>
              <a:t> Century</a:t>
            </a:r>
          </a:p>
        </p:txBody>
      </p:sp>
    </p:spTree>
    <p:extLst>
      <p:ext uri="{BB962C8B-B14F-4D97-AF65-F5344CB8AC3E}">
        <p14:creationId xmlns:p14="http://schemas.microsoft.com/office/powerpoint/2010/main" val="1253779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67</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27384" y="1458496"/>
            <a:ext cx="10826416" cy="5262979"/>
          </a:xfrm>
          <a:prstGeom prst="rect">
            <a:avLst/>
          </a:prstGeom>
        </p:spPr>
        <p:txBody>
          <a:bodyPr wrap="square">
            <a:spAutoFit/>
          </a:bodyPr>
          <a:lstStyle/>
          <a:p>
            <a:r>
              <a:rPr lang="en-US" sz="4800" b="1" dirty="0"/>
              <a:t>From the time of Apostles to 170 AD</a:t>
            </a:r>
          </a:p>
          <a:p>
            <a:endParaRPr lang="en-US" sz="4800" dirty="0">
              <a:latin typeface="Calibri" charset="0"/>
              <a:ea typeface="Calibri" charset="0"/>
              <a:cs typeface="Times New Roman" charset="0"/>
            </a:endParaRPr>
          </a:p>
          <a:p>
            <a:r>
              <a:rPr lang="en-US" sz="4800" dirty="0">
                <a:latin typeface="Calibri" charset="0"/>
                <a:ea typeface="Calibri" charset="0"/>
                <a:cs typeface="Times New Roman" charset="0"/>
              </a:rPr>
              <a:t>By the end of the 1</a:t>
            </a:r>
            <a:r>
              <a:rPr lang="en-US" sz="4800" baseline="30000" dirty="0">
                <a:latin typeface="Calibri" charset="0"/>
                <a:ea typeface="Calibri" charset="0"/>
                <a:cs typeface="Times New Roman" charset="0"/>
              </a:rPr>
              <a:t>st</a:t>
            </a:r>
            <a:r>
              <a:rPr lang="en-US" sz="4800" dirty="0">
                <a:latin typeface="Calibri" charset="0"/>
                <a:ea typeface="Calibri" charset="0"/>
                <a:cs typeface="Times New Roman" charset="0"/>
              </a:rPr>
              <a:t> Century all writings were in circulation. This is evident because of no mention of the destruction of Jerusalem in AD 70. John’s writings understood to be the latest. </a:t>
            </a:r>
            <a:endParaRPr lang="en-US" sz="4000" dirty="0">
              <a:latin typeface="Calibri" charset="0"/>
              <a:ea typeface="Calibri" charset="0"/>
              <a:cs typeface="Times New Roman" charset="0"/>
            </a:endParaRPr>
          </a:p>
        </p:txBody>
      </p:sp>
    </p:spTree>
    <p:extLst>
      <p:ext uri="{BB962C8B-B14F-4D97-AF65-F5344CB8AC3E}">
        <p14:creationId xmlns:p14="http://schemas.microsoft.com/office/powerpoint/2010/main" val="510643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68</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27384" y="1458496"/>
            <a:ext cx="10826416" cy="5262979"/>
          </a:xfrm>
          <a:prstGeom prst="rect">
            <a:avLst/>
          </a:prstGeom>
        </p:spPr>
        <p:txBody>
          <a:bodyPr wrap="square">
            <a:spAutoFit/>
          </a:bodyPr>
          <a:lstStyle/>
          <a:p>
            <a:r>
              <a:rPr lang="en-US" sz="4800" dirty="0">
                <a:latin typeface="Calibri" charset="0"/>
                <a:ea typeface="Calibri" charset="0"/>
                <a:cs typeface="Times New Roman" charset="0"/>
              </a:rPr>
              <a:t>Early church “fathers” attested to those writings in circulation:</a:t>
            </a:r>
            <a:r>
              <a:rPr lang="en-US" sz="4800" dirty="0"/>
              <a:t> </a:t>
            </a:r>
          </a:p>
          <a:p>
            <a:endParaRPr lang="en-US" sz="4400" dirty="0"/>
          </a:p>
          <a:p>
            <a:r>
              <a:rPr lang="en-US" sz="4800" b="1" dirty="0"/>
              <a:t>Polycarp (~110 AD)</a:t>
            </a:r>
            <a:r>
              <a:rPr lang="en-US" sz="4800" dirty="0"/>
              <a:t> - writes to the Philippians, "I have received letters from you and from Ignatius. You recommend me to send on yours to Syria; </a:t>
            </a:r>
          </a:p>
        </p:txBody>
      </p:sp>
    </p:spTree>
    <p:extLst>
      <p:ext uri="{BB962C8B-B14F-4D97-AF65-F5344CB8AC3E}">
        <p14:creationId xmlns:p14="http://schemas.microsoft.com/office/powerpoint/2010/main" val="5824317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69</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27384" y="1458496"/>
            <a:ext cx="10826416" cy="5262979"/>
          </a:xfrm>
          <a:prstGeom prst="rect">
            <a:avLst/>
          </a:prstGeom>
        </p:spPr>
        <p:txBody>
          <a:bodyPr wrap="square">
            <a:spAutoFit/>
          </a:bodyPr>
          <a:lstStyle/>
          <a:p>
            <a:r>
              <a:rPr lang="en-US" sz="4800" dirty="0"/>
              <a:t>I shall do so either personally or by some other means. In return I send you the letter of Ignatius as well as others which I have in my hands and for which you made request. I add them to the present one; they will serve to edify your faith and perseverance"</a:t>
            </a:r>
          </a:p>
        </p:txBody>
      </p:sp>
    </p:spTree>
    <p:extLst>
      <p:ext uri="{BB962C8B-B14F-4D97-AF65-F5344CB8AC3E}">
        <p14:creationId xmlns:p14="http://schemas.microsoft.com/office/powerpoint/2010/main" val="178475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Introduction</a:t>
            </a:r>
          </a:p>
        </p:txBody>
      </p:sp>
      <p:sp>
        <p:nvSpPr>
          <p:cNvPr id="3" name="Content Placeholder 2"/>
          <p:cNvSpPr>
            <a:spLocks noGrp="1"/>
          </p:cNvSpPr>
          <p:nvPr>
            <p:ph idx="1"/>
          </p:nvPr>
        </p:nvSpPr>
        <p:spPr>
          <a:xfrm>
            <a:off x="838200" y="1873250"/>
            <a:ext cx="10515600" cy="4665662"/>
          </a:xfrm>
        </p:spPr>
        <p:txBody>
          <a:bodyPr>
            <a:normAutofit/>
          </a:bodyPr>
          <a:lstStyle/>
          <a:p>
            <a:pPr marL="0" indent="0">
              <a:buNone/>
            </a:pPr>
            <a:r>
              <a:rPr lang="en-US" sz="5400" b="1" dirty="0"/>
              <a:t>All scripture is given by inspiration of God</a:t>
            </a:r>
            <a:r>
              <a:rPr lang="en-US" sz="5400" dirty="0"/>
              <a:t>, and is profitable for doctrine, for reproof, for correction, for instruction in righteousness:  </a:t>
            </a:r>
            <a:r>
              <a:rPr lang="en-US" sz="5400" b="1" dirty="0"/>
              <a:t>King James Version</a:t>
            </a:r>
            <a:endParaRPr lang="en-US" sz="5400" dirty="0"/>
          </a:p>
          <a:p>
            <a:pPr marL="0" marR="0" lvl="0" indent="0" defTabSz="914400" eaLnBrk="1" fontAlgn="auto" latinLnBrk="0" hangingPunct="1">
              <a:lnSpc>
                <a:spcPct val="100000"/>
              </a:lnSpc>
              <a:spcBef>
                <a:spcPts val="0"/>
              </a:spcBef>
              <a:spcAft>
                <a:spcPts val="0"/>
              </a:spcAft>
              <a:buClrTx/>
              <a:buSzTx/>
              <a:buFontTx/>
              <a:buNone/>
              <a:tabLst/>
              <a:defRPr/>
            </a:pPr>
            <a:endParaRPr lang="en-US" sz="5400" dirty="0"/>
          </a:p>
        </p:txBody>
      </p:sp>
      <p:sp>
        <p:nvSpPr>
          <p:cNvPr id="4" name="Slide Number Placeholder 3"/>
          <p:cNvSpPr>
            <a:spLocks noGrp="1"/>
          </p:cNvSpPr>
          <p:nvPr>
            <p:ph type="sldNum" sz="quarter" idx="12"/>
          </p:nvPr>
        </p:nvSpPr>
        <p:spPr/>
        <p:txBody>
          <a:bodyPr/>
          <a:lstStyle/>
          <a:p>
            <a:fld id="{BE5FDBE8-B341-5540-9D7F-D16BA7597644}" type="slidenum">
              <a:rPr lang="en-US" sz="4400" smtClean="0">
                <a:solidFill>
                  <a:schemeClr val="tx1"/>
                </a:solidFill>
              </a:rPr>
              <a:t>7</a:t>
            </a:fld>
            <a:endParaRPr lang="en-US" sz="4400">
              <a:solidFill>
                <a:schemeClr val="tx1"/>
              </a:solidFill>
            </a:endParaRPr>
          </a:p>
        </p:txBody>
      </p:sp>
    </p:spTree>
    <p:extLst>
      <p:ext uri="{BB962C8B-B14F-4D97-AF65-F5344CB8AC3E}">
        <p14:creationId xmlns:p14="http://schemas.microsoft.com/office/powerpoint/2010/main" val="269024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70</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27384" y="2088774"/>
            <a:ext cx="10826416" cy="3785652"/>
          </a:xfrm>
          <a:prstGeom prst="rect">
            <a:avLst/>
          </a:prstGeom>
        </p:spPr>
        <p:txBody>
          <a:bodyPr wrap="square">
            <a:spAutoFit/>
          </a:bodyPr>
          <a:lstStyle/>
          <a:p>
            <a:r>
              <a:rPr lang="en-US" sz="4800"/>
              <a:t>In a separate letter “The Epistle to Polycarp” makes large use of </a:t>
            </a:r>
            <a:r>
              <a:rPr lang="en-US" sz="4800" b="1"/>
              <a:t>Philippians</a:t>
            </a:r>
            <a:r>
              <a:rPr lang="en-US" sz="4800"/>
              <a:t>, and besides this cites </a:t>
            </a:r>
            <a:r>
              <a:rPr lang="en-US" sz="4800" b="1"/>
              <a:t>nine of the other Pauline epistles</a:t>
            </a:r>
            <a:r>
              <a:rPr lang="en-US" sz="4800"/>
              <a:t>.</a:t>
            </a:r>
          </a:p>
          <a:p>
            <a:endParaRPr lang="en-US" sz="4800" dirty="0"/>
          </a:p>
        </p:txBody>
      </p:sp>
    </p:spTree>
    <p:extLst>
      <p:ext uri="{BB962C8B-B14F-4D97-AF65-F5344CB8AC3E}">
        <p14:creationId xmlns:p14="http://schemas.microsoft.com/office/powerpoint/2010/main" val="3704271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71</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27384" y="1690686"/>
            <a:ext cx="10826416" cy="4524315"/>
          </a:xfrm>
          <a:prstGeom prst="rect">
            <a:avLst/>
          </a:prstGeom>
        </p:spPr>
        <p:txBody>
          <a:bodyPr wrap="square">
            <a:spAutoFit/>
          </a:bodyPr>
          <a:lstStyle/>
          <a:p>
            <a:r>
              <a:rPr lang="en-US" sz="4800" b="1" dirty="0"/>
              <a:t>Clement of Rome (~95 AD)</a:t>
            </a:r>
          </a:p>
          <a:p>
            <a:r>
              <a:rPr lang="en-US" sz="4800" dirty="0"/>
              <a:t>wrote a letter in the name of “the Christians of Rome to those in Corinth.”  In this letter, Clement uses material found in </a:t>
            </a:r>
            <a:r>
              <a:rPr lang="en-US" sz="4800" b="1" dirty="0"/>
              <a:t>Matthew and Luke</a:t>
            </a:r>
            <a:r>
              <a:rPr lang="en-US" sz="4800" dirty="0"/>
              <a:t>. He had been much influenced by the Epistle to the Hebrews. </a:t>
            </a:r>
          </a:p>
        </p:txBody>
      </p:sp>
    </p:spTree>
    <p:extLst>
      <p:ext uri="{BB962C8B-B14F-4D97-AF65-F5344CB8AC3E}">
        <p14:creationId xmlns:p14="http://schemas.microsoft.com/office/powerpoint/2010/main" val="1436745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72</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527384" y="1690686"/>
            <a:ext cx="10826416" cy="3046988"/>
          </a:xfrm>
          <a:prstGeom prst="rect">
            <a:avLst/>
          </a:prstGeom>
        </p:spPr>
        <p:txBody>
          <a:bodyPr wrap="square">
            <a:spAutoFit/>
          </a:bodyPr>
          <a:lstStyle/>
          <a:p>
            <a:r>
              <a:rPr lang="en-US" sz="4800" dirty="0"/>
              <a:t>He knows the </a:t>
            </a:r>
            <a:r>
              <a:rPr lang="en-US" sz="4800" b="1" dirty="0"/>
              <a:t>book of Romans and Corinthians</a:t>
            </a:r>
            <a:r>
              <a:rPr lang="en-US" sz="4800" dirty="0"/>
              <a:t>. There are found in the letter also echoes of </a:t>
            </a:r>
            <a:r>
              <a:rPr lang="en-US" sz="4800" b="1" dirty="0"/>
              <a:t>1 Timothy, Titus, 1 Peter and Ephesians</a:t>
            </a:r>
            <a:r>
              <a:rPr lang="en-US" sz="4800" dirty="0"/>
              <a:t>.</a:t>
            </a:r>
          </a:p>
        </p:txBody>
      </p:sp>
    </p:spTree>
    <p:extLst>
      <p:ext uri="{BB962C8B-B14F-4D97-AF65-F5344CB8AC3E}">
        <p14:creationId xmlns:p14="http://schemas.microsoft.com/office/powerpoint/2010/main" val="4243619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73</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292600"/>
            <a:ext cx="11488404" cy="6001643"/>
          </a:xfrm>
          <a:prstGeom prst="rect">
            <a:avLst/>
          </a:prstGeom>
        </p:spPr>
        <p:txBody>
          <a:bodyPr wrap="square">
            <a:spAutoFit/>
          </a:bodyPr>
          <a:lstStyle/>
          <a:p>
            <a:r>
              <a:rPr lang="en-US" sz="4800" b="1" dirty="0"/>
              <a:t>Ignatius (~115 AD)</a:t>
            </a:r>
            <a:r>
              <a:rPr lang="en-US" sz="4800" dirty="0"/>
              <a:t> </a:t>
            </a:r>
          </a:p>
          <a:p>
            <a:r>
              <a:rPr lang="en-US" sz="4800" dirty="0"/>
              <a:t>The Epistles of Ignatius have correspondences with our gospels in several places and incorporate language from nearly all of the Pauline epistles.</a:t>
            </a:r>
          </a:p>
          <a:p>
            <a:r>
              <a:rPr lang="en-US" sz="4800" dirty="0"/>
              <a:t>Ignatius in another letter quotes from </a:t>
            </a:r>
            <a:r>
              <a:rPr lang="en-US" sz="4800" b="1" dirty="0"/>
              <a:t>Matthew</a:t>
            </a:r>
            <a:r>
              <a:rPr lang="en-US" sz="4800" dirty="0"/>
              <a:t> and also from </a:t>
            </a:r>
            <a:r>
              <a:rPr lang="en-US" sz="4800" b="1" dirty="0"/>
              <a:t>1 Peter and 1 John.</a:t>
            </a:r>
            <a:endParaRPr lang="en-US" sz="4800" dirty="0"/>
          </a:p>
          <a:p>
            <a:endParaRPr lang="en-US" sz="4800" dirty="0"/>
          </a:p>
        </p:txBody>
      </p:sp>
    </p:spTree>
    <p:extLst>
      <p:ext uri="{BB962C8B-B14F-4D97-AF65-F5344CB8AC3E}">
        <p14:creationId xmlns:p14="http://schemas.microsoft.com/office/powerpoint/2010/main" val="4581187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74</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458496"/>
            <a:ext cx="11488404" cy="5262979"/>
          </a:xfrm>
          <a:prstGeom prst="rect">
            <a:avLst/>
          </a:prstGeom>
        </p:spPr>
        <p:txBody>
          <a:bodyPr wrap="square">
            <a:spAutoFit/>
          </a:bodyPr>
          <a:lstStyle/>
          <a:p>
            <a:r>
              <a:rPr lang="en-US" sz="4800" b="1" dirty="0"/>
              <a:t>Justin Martyr (~100 AD – 165 AD) </a:t>
            </a:r>
          </a:p>
          <a:p>
            <a:r>
              <a:rPr lang="en-US" sz="4800" dirty="0"/>
              <a:t>Died in 165 AD as a martyr thus the name “Martyr”. Could be considered the first Christian Apologist. In his two apologies as well as the writing “Dialogue with </a:t>
            </a:r>
            <a:r>
              <a:rPr lang="en-US" sz="4800" dirty="0" err="1"/>
              <a:t>Trypho</a:t>
            </a:r>
            <a:r>
              <a:rPr lang="en-US" sz="4800" dirty="0"/>
              <a:t>” he mentions "Memoirs of the Apostles called Gospels".  </a:t>
            </a:r>
          </a:p>
        </p:txBody>
      </p:sp>
    </p:spTree>
    <p:extLst>
      <p:ext uri="{BB962C8B-B14F-4D97-AF65-F5344CB8AC3E}">
        <p14:creationId xmlns:p14="http://schemas.microsoft.com/office/powerpoint/2010/main" val="17382641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75</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905506"/>
            <a:ext cx="11488404" cy="3046988"/>
          </a:xfrm>
          <a:prstGeom prst="rect">
            <a:avLst/>
          </a:prstGeom>
        </p:spPr>
        <p:txBody>
          <a:bodyPr wrap="square">
            <a:spAutoFit/>
          </a:bodyPr>
          <a:lstStyle/>
          <a:p>
            <a:r>
              <a:rPr lang="en-US" sz="4800" dirty="0"/>
              <a:t>He states these Gospels were “read on Sunday interchangeably with the prophets.”</a:t>
            </a:r>
          </a:p>
          <a:p>
            <a:r>
              <a:rPr lang="en-US" sz="4800" dirty="0"/>
              <a:t>We see equivalency given to the Gospel with the Old Testament. </a:t>
            </a:r>
          </a:p>
        </p:txBody>
      </p:sp>
    </p:spTree>
    <p:extLst>
      <p:ext uri="{BB962C8B-B14F-4D97-AF65-F5344CB8AC3E}">
        <p14:creationId xmlns:p14="http://schemas.microsoft.com/office/powerpoint/2010/main" val="15361002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76</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905506"/>
            <a:ext cx="11488404" cy="3046988"/>
          </a:xfrm>
          <a:prstGeom prst="rect">
            <a:avLst/>
          </a:prstGeom>
        </p:spPr>
        <p:txBody>
          <a:bodyPr wrap="square">
            <a:spAutoFit/>
          </a:bodyPr>
          <a:lstStyle/>
          <a:p>
            <a:r>
              <a:rPr lang="en-US" sz="4800" dirty="0"/>
              <a:t>In speaking of the Gospels, he says “By the power of God they proclaimed to every race of men that they were sent by Christ to teach to all the Word of God.”</a:t>
            </a:r>
          </a:p>
        </p:txBody>
      </p:sp>
    </p:spTree>
    <p:extLst>
      <p:ext uri="{BB962C8B-B14F-4D97-AF65-F5344CB8AC3E}">
        <p14:creationId xmlns:p14="http://schemas.microsoft.com/office/powerpoint/2010/main" val="6866016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77</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905506"/>
            <a:ext cx="11488404" cy="4524315"/>
          </a:xfrm>
          <a:prstGeom prst="rect">
            <a:avLst/>
          </a:prstGeom>
        </p:spPr>
        <p:txBody>
          <a:bodyPr wrap="square">
            <a:spAutoFit/>
          </a:bodyPr>
          <a:lstStyle/>
          <a:p>
            <a:r>
              <a:rPr lang="en-US" sz="4800" b="1" dirty="0"/>
              <a:t>Progress from 170 AD to 220 AD</a:t>
            </a:r>
          </a:p>
          <a:p>
            <a:endParaRPr lang="en-US" sz="4800" b="1" dirty="0"/>
          </a:p>
          <a:p>
            <a:r>
              <a:rPr lang="en-US" sz="4800" dirty="0"/>
              <a:t>At this point local New Testament Churches have all formulated a canon of scripture for the New Testament. The only question remains to what extent?</a:t>
            </a:r>
          </a:p>
        </p:txBody>
      </p:sp>
    </p:spTree>
    <p:extLst>
      <p:ext uri="{BB962C8B-B14F-4D97-AF65-F5344CB8AC3E}">
        <p14:creationId xmlns:p14="http://schemas.microsoft.com/office/powerpoint/2010/main" val="13659093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78</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905506"/>
            <a:ext cx="11488404" cy="2308324"/>
          </a:xfrm>
          <a:prstGeom prst="rect">
            <a:avLst/>
          </a:prstGeom>
        </p:spPr>
        <p:txBody>
          <a:bodyPr wrap="square">
            <a:spAutoFit/>
          </a:bodyPr>
          <a:lstStyle/>
          <a:p>
            <a:r>
              <a:rPr lang="en-US" sz="4800" b="1" dirty="0"/>
              <a:t>Irenaeus ~130AD – 202AD</a:t>
            </a:r>
            <a:r>
              <a:rPr lang="en-US" sz="4800" dirty="0"/>
              <a:t> </a:t>
            </a:r>
          </a:p>
          <a:p>
            <a:r>
              <a:rPr lang="en-US" sz="4800" b="1" dirty="0"/>
              <a:t>Clement of Alexandria ~150 AD – 215 AD</a:t>
            </a:r>
          </a:p>
          <a:p>
            <a:r>
              <a:rPr lang="en-US" sz="4800" b="1" dirty="0"/>
              <a:t>The </a:t>
            </a:r>
            <a:r>
              <a:rPr lang="en-US" sz="4800" b="1" dirty="0" err="1"/>
              <a:t>Muratorian</a:t>
            </a:r>
            <a:r>
              <a:rPr lang="en-US" sz="4800" b="1" dirty="0"/>
              <a:t> Fragment </a:t>
            </a:r>
            <a:r>
              <a:rPr lang="en-US" sz="4800" dirty="0"/>
              <a:t> </a:t>
            </a:r>
          </a:p>
        </p:txBody>
      </p:sp>
    </p:spTree>
    <p:extLst>
      <p:ext uri="{BB962C8B-B14F-4D97-AF65-F5344CB8AC3E}">
        <p14:creationId xmlns:p14="http://schemas.microsoft.com/office/powerpoint/2010/main" val="1368027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79</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905506"/>
            <a:ext cx="11488404" cy="3785652"/>
          </a:xfrm>
          <a:prstGeom prst="rect">
            <a:avLst/>
          </a:prstGeom>
        </p:spPr>
        <p:txBody>
          <a:bodyPr wrap="square">
            <a:spAutoFit/>
          </a:bodyPr>
          <a:lstStyle/>
          <a:p>
            <a:r>
              <a:rPr lang="en-US" sz="4800" b="1" dirty="0"/>
              <a:t>Final Progress 3</a:t>
            </a:r>
            <a:r>
              <a:rPr lang="en-US" sz="4800" b="1" baseline="30000" dirty="0"/>
              <a:t>rd</a:t>
            </a:r>
            <a:r>
              <a:rPr lang="en-US" sz="4800" b="1" dirty="0"/>
              <a:t> and 4</a:t>
            </a:r>
            <a:r>
              <a:rPr lang="en-US" sz="4800" b="1" baseline="30000" dirty="0"/>
              <a:t>th</a:t>
            </a:r>
            <a:r>
              <a:rPr lang="en-US" sz="4800" b="1" dirty="0"/>
              <a:t> Centuries</a:t>
            </a:r>
          </a:p>
          <a:p>
            <a:endParaRPr lang="en-US" sz="4800" b="1" dirty="0"/>
          </a:p>
          <a:p>
            <a:r>
              <a:rPr lang="en-US" sz="4800" b="1" dirty="0"/>
              <a:t>Origen, Dionysius, Cyprian, Eusebius – </a:t>
            </a:r>
            <a:r>
              <a:rPr lang="en-US" sz="4800" dirty="0"/>
              <a:t>All attest to various books of the NT</a:t>
            </a:r>
          </a:p>
          <a:p>
            <a:r>
              <a:rPr lang="en-US" sz="4800" b="1" dirty="0"/>
              <a:t> </a:t>
            </a:r>
            <a:endParaRPr lang="en-US" sz="4800" dirty="0"/>
          </a:p>
        </p:txBody>
      </p:sp>
    </p:spTree>
    <p:extLst>
      <p:ext uri="{BB962C8B-B14F-4D97-AF65-F5344CB8AC3E}">
        <p14:creationId xmlns:p14="http://schemas.microsoft.com/office/powerpoint/2010/main" val="76347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Introduction</a:t>
            </a:r>
          </a:p>
        </p:txBody>
      </p:sp>
      <p:sp>
        <p:nvSpPr>
          <p:cNvPr id="3" name="Content Placeholder 2"/>
          <p:cNvSpPr>
            <a:spLocks noGrp="1"/>
          </p:cNvSpPr>
          <p:nvPr>
            <p:ph idx="1"/>
          </p:nvPr>
        </p:nvSpPr>
        <p:spPr>
          <a:xfrm>
            <a:off x="838200" y="1873250"/>
            <a:ext cx="10515600" cy="4665662"/>
          </a:xfrm>
        </p:spPr>
        <p:txBody>
          <a:bodyPr>
            <a:normAutofit lnSpcReduction="10000"/>
          </a:bodyPr>
          <a:lstStyle/>
          <a:p>
            <a:pPr marL="0" indent="0">
              <a:buNone/>
            </a:pPr>
            <a:r>
              <a:rPr lang="en-US" sz="5400" b="1" dirty="0"/>
              <a:t>All scripture </a:t>
            </a:r>
            <a:r>
              <a:rPr lang="en-US" sz="5400" dirty="0"/>
              <a:t>is given by inspiration </a:t>
            </a:r>
            <a:r>
              <a:rPr lang="en-US" sz="5400" b="1" dirty="0"/>
              <a:t>of God </a:t>
            </a:r>
            <a:r>
              <a:rPr lang="mr-IN" sz="5400" b="1" dirty="0"/>
              <a:t>–</a:t>
            </a:r>
            <a:r>
              <a:rPr lang="en-US" sz="5400" b="1" dirty="0"/>
              <a:t> King James Version</a:t>
            </a:r>
          </a:p>
          <a:p>
            <a:pPr marL="0" indent="0">
              <a:buNone/>
            </a:pPr>
            <a:endParaRPr lang="en-US" sz="4800" b="1" dirty="0"/>
          </a:p>
          <a:p>
            <a:pPr marL="0" indent="0">
              <a:buNone/>
            </a:pPr>
            <a:r>
              <a:rPr lang="en-US" sz="5400" b="1" dirty="0"/>
              <a:t>Every scripture inspired of God </a:t>
            </a:r>
            <a:r>
              <a:rPr lang="en-US" sz="5400" dirty="0"/>
              <a:t>is also profitable    </a:t>
            </a:r>
          </a:p>
          <a:p>
            <a:pPr marL="0" indent="0">
              <a:buNone/>
            </a:pPr>
            <a:r>
              <a:rPr lang="en-US" sz="5400" dirty="0"/>
              <a:t> </a:t>
            </a:r>
            <a:r>
              <a:rPr lang="mr-IN" sz="5400" b="1" dirty="0"/>
              <a:t>–</a:t>
            </a:r>
            <a:r>
              <a:rPr lang="en-US" sz="5400" b="1" dirty="0"/>
              <a:t> American Standard Version</a:t>
            </a:r>
            <a:endParaRPr lang="en-US" sz="5400" dirty="0"/>
          </a:p>
          <a:p>
            <a:pPr marL="0" marR="0" lvl="0" indent="0" defTabSz="914400" eaLnBrk="1" fontAlgn="auto" latinLnBrk="0" hangingPunct="1">
              <a:lnSpc>
                <a:spcPct val="100000"/>
              </a:lnSpc>
              <a:spcBef>
                <a:spcPts val="0"/>
              </a:spcBef>
              <a:spcAft>
                <a:spcPts val="0"/>
              </a:spcAft>
              <a:buClrTx/>
              <a:buSzTx/>
              <a:buFontTx/>
              <a:buNone/>
              <a:tabLst/>
              <a:defRPr/>
            </a:pPr>
            <a:endParaRPr lang="en-US" sz="5400" dirty="0"/>
          </a:p>
        </p:txBody>
      </p:sp>
      <p:sp>
        <p:nvSpPr>
          <p:cNvPr id="4" name="Slide Number Placeholder 3"/>
          <p:cNvSpPr>
            <a:spLocks noGrp="1"/>
          </p:cNvSpPr>
          <p:nvPr>
            <p:ph type="sldNum" sz="quarter" idx="12"/>
          </p:nvPr>
        </p:nvSpPr>
        <p:spPr/>
        <p:txBody>
          <a:bodyPr/>
          <a:lstStyle/>
          <a:p>
            <a:fld id="{BE5FDBE8-B341-5540-9D7F-D16BA7597644}" type="slidenum">
              <a:rPr lang="en-US" sz="4400" smtClean="0">
                <a:solidFill>
                  <a:schemeClr val="tx1"/>
                </a:solidFill>
              </a:rPr>
              <a:t>8</a:t>
            </a:fld>
            <a:endParaRPr lang="en-US" sz="4400" dirty="0">
              <a:solidFill>
                <a:schemeClr val="tx1"/>
              </a:solidFill>
            </a:endParaRPr>
          </a:p>
        </p:txBody>
      </p:sp>
    </p:spTree>
    <p:extLst>
      <p:ext uri="{BB962C8B-B14F-4D97-AF65-F5344CB8AC3E}">
        <p14:creationId xmlns:p14="http://schemas.microsoft.com/office/powerpoint/2010/main" val="20472025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80</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548318"/>
            <a:ext cx="11488404" cy="5786199"/>
          </a:xfrm>
          <a:prstGeom prst="rect">
            <a:avLst/>
          </a:prstGeom>
        </p:spPr>
        <p:txBody>
          <a:bodyPr wrap="square">
            <a:spAutoFit/>
          </a:bodyPr>
          <a:lstStyle/>
          <a:p>
            <a:r>
              <a:rPr lang="en-US" sz="4600" b="1" dirty="0"/>
              <a:t>Athanasius ~296 – 393 AD </a:t>
            </a:r>
            <a:r>
              <a:rPr lang="en-US" sz="4600" dirty="0"/>
              <a:t>– in his pastoral letter gives a list of book comprising scripture which includes all 27 books we now recognize as scripture. "These are the wells of salvation," he writes, "so that he who thirsts may be satisfied with the sayings in these. Let no one add to these. Let nothing be taken away."</a:t>
            </a:r>
          </a:p>
          <a:p>
            <a:r>
              <a:rPr lang="en-US" sz="4800" b="1" dirty="0"/>
              <a:t> </a:t>
            </a:r>
            <a:endParaRPr lang="en-US" sz="4800" dirty="0"/>
          </a:p>
        </p:txBody>
      </p:sp>
    </p:spTree>
    <p:extLst>
      <p:ext uri="{BB962C8B-B14F-4D97-AF65-F5344CB8AC3E}">
        <p14:creationId xmlns:p14="http://schemas.microsoft.com/office/powerpoint/2010/main" val="16646054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81</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548318"/>
            <a:ext cx="11488404" cy="5262979"/>
          </a:xfrm>
          <a:prstGeom prst="rect">
            <a:avLst/>
          </a:prstGeom>
        </p:spPr>
        <p:txBody>
          <a:bodyPr wrap="square">
            <a:spAutoFit/>
          </a:bodyPr>
          <a:lstStyle/>
          <a:p>
            <a:r>
              <a:rPr lang="en-US" sz="4800" dirty="0"/>
              <a:t>Developing Canon as seen in councils:</a:t>
            </a:r>
          </a:p>
          <a:p>
            <a:endParaRPr lang="en-US" sz="4800" dirty="0"/>
          </a:p>
          <a:p>
            <a:pPr lvl="0"/>
            <a:r>
              <a:rPr lang="en-US" sz="4800" b="1" dirty="0"/>
              <a:t>Synod of Laodicea </a:t>
            </a:r>
            <a:r>
              <a:rPr lang="en-US" sz="4800" dirty="0"/>
              <a:t>– 363 AD – Forbad the reading of any books that were non-canonical</a:t>
            </a:r>
          </a:p>
          <a:p>
            <a:pPr lvl="0"/>
            <a:r>
              <a:rPr lang="en-US" sz="4800" b="1" dirty="0"/>
              <a:t>Athanasius –  </a:t>
            </a:r>
            <a:r>
              <a:rPr lang="en-US" sz="4800" dirty="0"/>
              <a:t>367 AD</a:t>
            </a:r>
            <a:r>
              <a:rPr lang="en-US" sz="4800" b="1" dirty="0"/>
              <a:t> </a:t>
            </a:r>
            <a:r>
              <a:rPr lang="en-US" sz="4800" dirty="0"/>
              <a:t>–</a:t>
            </a:r>
            <a:r>
              <a:rPr lang="en-US" sz="4800" b="1" dirty="0"/>
              <a:t> </a:t>
            </a:r>
            <a:r>
              <a:rPr lang="en-US" sz="4800" dirty="0"/>
              <a:t>First to list the 27 books formally.</a:t>
            </a:r>
          </a:p>
          <a:p>
            <a:r>
              <a:rPr lang="en-US" sz="4800" b="1" dirty="0"/>
              <a:t> </a:t>
            </a:r>
            <a:endParaRPr lang="en-US" sz="4800" dirty="0"/>
          </a:p>
        </p:txBody>
      </p:sp>
    </p:spTree>
    <p:extLst>
      <p:ext uri="{BB962C8B-B14F-4D97-AF65-F5344CB8AC3E}">
        <p14:creationId xmlns:p14="http://schemas.microsoft.com/office/powerpoint/2010/main" val="11165255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82</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III Canonization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690686"/>
            <a:ext cx="11488404" cy="4524315"/>
          </a:xfrm>
          <a:prstGeom prst="rect">
            <a:avLst/>
          </a:prstGeom>
        </p:spPr>
        <p:txBody>
          <a:bodyPr wrap="square">
            <a:spAutoFit/>
          </a:bodyPr>
          <a:lstStyle/>
          <a:p>
            <a:pPr lvl="0"/>
            <a:r>
              <a:rPr lang="en-US" sz="4800" b="1" dirty="0"/>
              <a:t>Synod of Hippo </a:t>
            </a:r>
            <a:r>
              <a:rPr lang="en-US" sz="4800" dirty="0"/>
              <a:t>– 393 AD – Confirmed the 27 books. </a:t>
            </a:r>
          </a:p>
          <a:p>
            <a:pPr lvl="0"/>
            <a:r>
              <a:rPr lang="en-US" sz="4800" b="1" dirty="0"/>
              <a:t>Synod of Carthage </a:t>
            </a:r>
            <a:r>
              <a:rPr lang="en-US" sz="4800" dirty="0"/>
              <a:t>– 397 AD – Only the NT to be read in local churches.</a:t>
            </a:r>
          </a:p>
          <a:p>
            <a:pPr lvl="0"/>
            <a:r>
              <a:rPr lang="en-US" sz="4800" b="1" dirty="0"/>
              <a:t>Council of Carthage </a:t>
            </a:r>
            <a:r>
              <a:rPr lang="en-US" sz="4800" dirty="0"/>
              <a:t>–</a:t>
            </a:r>
            <a:r>
              <a:rPr lang="en-US" sz="4800" b="1" dirty="0"/>
              <a:t> </a:t>
            </a:r>
            <a:r>
              <a:rPr lang="en-US" sz="4800" dirty="0"/>
              <a:t>419 AD – Reaffirmed the Canon.</a:t>
            </a:r>
            <a:r>
              <a:rPr lang="en-US" sz="4800" b="1" dirty="0"/>
              <a:t> </a:t>
            </a:r>
            <a:endParaRPr lang="en-US" sz="4800" dirty="0"/>
          </a:p>
        </p:txBody>
      </p:sp>
    </p:spTree>
    <p:extLst>
      <p:ext uri="{BB962C8B-B14F-4D97-AF65-F5344CB8AC3E}">
        <p14:creationId xmlns:p14="http://schemas.microsoft.com/office/powerpoint/2010/main" val="300659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z="4400" smtClean="0">
                <a:solidFill>
                  <a:schemeClr val="tx1"/>
                </a:solidFill>
              </a:rPr>
              <a:t>83</a:t>
            </a:fld>
            <a:endParaRPr lang="en-US" sz="3600" dirty="0">
              <a:solidFill>
                <a:schemeClr val="tx1"/>
              </a:solidFill>
            </a:endParaRPr>
          </a:p>
        </p:txBody>
      </p:sp>
      <p:sp>
        <p:nvSpPr>
          <p:cNvPr id="4" name="Title 1"/>
          <p:cNvSpPr txBox="1">
            <a:spLocks/>
          </p:cNvSpPr>
          <p:nvPr/>
        </p:nvSpPr>
        <p:spPr>
          <a:xfrm>
            <a:off x="565484" y="6057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t>Section I Bibliology</a:t>
            </a:r>
          </a:p>
        </p:txBody>
      </p:sp>
      <p:sp>
        <p:nvSpPr>
          <p:cNvPr id="5" name="TextBox 4"/>
          <p:cNvSpPr txBox="1"/>
          <p:nvPr/>
        </p:nvSpPr>
        <p:spPr>
          <a:xfrm>
            <a:off x="1812758" y="2165684"/>
            <a:ext cx="4809073" cy="769441"/>
          </a:xfrm>
          <a:prstGeom prst="rect">
            <a:avLst/>
          </a:prstGeom>
          <a:noFill/>
        </p:spPr>
        <p:txBody>
          <a:bodyPr wrap="none" rtlCol="0">
            <a:spAutoFit/>
          </a:bodyPr>
          <a:lstStyle/>
          <a:p>
            <a:r>
              <a:rPr lang="en-US" sz="4400" dirty="0"/>
              <a:t>Pillar IV Illumination</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65484" y="2181725"/>
            <a:ext cx="1102895" cy="1010653"/>
          </a:xfrm>
          <a:prstGeom prst="rect">
            <a:avLst/>
          </a:prstGeom>
        </p:spPr>
      </p:pic>
      <p:sp>
        <p:nvSpPr>
          <p:cNvPr id="7" name="Rectangle 2"/>
          <p:cNvSpPr>
            <a:spLocks noChangeArrowheads="1"/>
          </p:cNvSpPr>
          <p:nvPr/>
        </p:nvSpPr>
        <p:spPr bwMode="auto">
          <a:xfrm>
            <a:off x="662739" y="3523946"/>
            <a:ext cx="46077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r>
              <a:rPr lang="en-US" sz="4000" dirty="0"/>
              <a:t>What is illumination?</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84" y="4820653"/>
            <a:ext cx="1760621" cy="11191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p:nvSpPr>
        <p:spPr bwMode="auto">
          <a:xfrm>
            <a:off x="5448300" y="3429000"/>
            <a:ext cx="18547404"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4000" b="0" i="0" u="none" strike="noStrike" cap="none" normalizeH="0" baseline="0" dirty="0">
                <a:ln>
                  <a:noFill/>
                </a:ln>
                <a:solidFill>
                  <a:schemeClr val="tx1"/>
                </a:solidFill>
                <a:effectLst/>
                <a:latin typeface="Arial" charset="0"/>
              </a:rPr>
              <a:t>Is illumination a </a:t>
            </a:r>
            <a:endParaRPr kumimoji="0" lang="en-US" altLang="x-none" sz="40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4000" b="0" i="0" u="none" strike="noStrike" cap="none" normalizeH="0" baseline="0" dirty="0">
                <a:ln>
                  <a:noFill/>
                </a:ln>
                <a:solidFill>
                  <a:schemeClr val="tx1"/>
                </a:solidFill>
                <a:effectLst/>
                <a:latin typeface="Arial" charset="0"/>
              </a:rPr>
              <a:t>biblical doctrine?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2400" b="0" i="0" u="none" strike="noStrike" cap="none" normalizeH="0" baseline="0" dirty="0">
              <a:ln>
                <a:noFill/>
              </a:ln>
              <a:solidFill>
                <a:schemeClr val="tx1"/>
              </a:solidFill>
              <a:effectLst/>
              <a:latin typeface="Arial" charset="0"/>
            </a:endParaRPr>
          </a:p>
        </p:txBody>
      </p:sp>
      <p:pic>
        <p:nvPicPr>
          <p:cNvPr id="1025"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100" y="4820653"/>
            <a:ext cx="1760619" cy="111911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5448300" y="4661902"/>
            <a:ext cx="185474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241382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84</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IV Illumination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548318"/>
            <a:ext cx="11488404" cy="5262979"/>
          </a:xfrm>
          <a:prstGeom prst="rect">
            <a:avLst/>
          </a:prstGeom>
        </p:spPr>
        <p:txBody>
          <a:bodyPr wrap="square">
            <a:spAutoFit/>
          </a:bodyPr>
          <a:lstStyle/>
          <a:p>
            <a:r>
              <a:rPr lang="en-US" sz="4800" dirty="0"/>
              <a:t>Yes, consider the following verses:</a:t>
            </a:r>
          </a:p>
          <a:p>
            <a:r>
              <a:rPr lang="en-US" sz="4800" b="1" dirty="0"/>
              <a:t>Psalm 119:130</a:t>
            </a:r>
            <a:r>
              <a:rPr lang="en-US" sz="4800" dirty="0"/>
              <a:t> </a:t>
            </a:r>
            <a:r>
              <a:rPr lang="en-US" sz="4800" i="1" dirty="0"/>
              <a:t>The </a:t>
            </a:r>
            <a:r>
              <a:rPr lang="en-US" sz="4800" b="1" i="1" dirty="0"/>
              <a:t>entrance of thy words giveth light</a:t>
            </a:r>
            <a:r>
              <a:rPr lang="en-US" sz="4800" i="1" dirty="0"/>
              <a:t>; it giveth understanding unto the simple.</a:t>
            </a:r>
            <a:endParaRPr lang="en-US" sz="4800" dirty="0"/>
          </a:p>
          <a:p>
            <a:r>
              <a:rPr lang="en-US" sz="4800" i="1" dirty="0"/>
              <a:t> </a:t>
            </a:r>
            <a:endParaRPr lang="en-US" sz="4800" dirty="0"/>
          </a:p>
          <a:p>
            <a:r>
              <a:rPr lang="en-US" sz="4800" b="1" dirty="0"/>
              <a:t>Psalm 119:105 Thy word</a:t>
            </a:r>
            <a:r>
              <a:rPr lang="en-US" sz="4800" dirty="0"/>
              <a:t> is a lamp unto my feet, and </a:t>
            </a:r>
            <a:r>
              <a:rPr lang="en-US" sz="4800" b="1" dirty="0"/>
              <a:t>a light unto my path</a:t>
            </a:r>
            <a:r>
              <a:rPr lang="en-US" sz="4800" dirty="0"/>
              <a:t>.</a:t>
            </a:r>
          </a:p>
        </p:txBody>
      </p:sp>
    </p:spTree>
    <p:extLst>
      <p:ext uri="{BB962C8B-B14F-4D97-AF65-F5344CB8AC3E}">
        <p14:creationId xmlns:p14="http://schemas.microsoft.com/office/powerpoint/2010/main" val="13030228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85</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IV Illumination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548318"/>
            <a:ext cx="11488404" cy="5262979"/>
          </a:xfrm>
          <a:prstGeom prst="rect">
            <a:avLst/>
          </a:prstGeom>
        </p:spPr>
        <p:txBody>
          <a:bodyPr wrap="square">
            <a:spAutoFit/>
          </a:bodyPr>
          <a:lstStyle/>
          <a:p>
            <a:r>
              <a:rPr lang="en-US" sz="4800" dirty="0"/>
              <a:t>In illumination, </a:t>
            </a:r>
            <a:r>
              <a:rPr lang="en-US" sz="4800" b="1" dirty="0"/>
              <a:t>we have the allusion to light</a:t>
            </a:r>
            <a:r>
              <a:rPr lang="en-US" sz="4800" dirty="0"/>
              <a:t>. The word light takes on significant meaning both in the Old Testament and the New Testament. Perhaps, light does not mean a lot to you and I today because of the availability of temporal light that we have around us.</a:t>
            </a:r>
          </a:p>
        </p:txBody>
      </p:sp>
    </p:spTree>
    <p:extLst>
      <p:ext uri="{BB962C8B-B14F-4D97-AF65-F5344CB8AC3E}">
        <p14:creationId xmlns:p14="http://schemas.microsoft.com/office/powerpoint/2010/main" val="13178288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86</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IV Illumination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548318"/>
            <a:ext cx="11488404" cy="4524315"/>
          </a:xfrm>
          <a:prstGeom prst="rect">
            <a:avLst/>
          </a:prstGeom>
        </p:spPr>
        <p:txBody>
          <a:bodyPr wrap="square">
            <a:spAutoFit/>
          </a:bodyPr>
          <a:lstStyle/>
          <a:p>
            <a:r>
              <a:rPr lang="en-US" sz="4800" b="1" dirty="0"/>
              <a:t>But light, when it is a limited resource is highly valued for safety</a:t>
            </a:r>
            <a:r>
              <a:rPr lang="en-US" sz="4800" dirty="0"/>
              <a:t>, particularly in navigation at night. Think about having no light, can you read? Can you see where you are going? Can you discern objects, places, or people? Can you avoid danger?</a:t>
            </a:r>
          </a:p>
        </p:txBody>
      </p:sp>
    </p:spTree>
    <p:extLst>
      <p:ext uri="{BB962C8B-B14F-4D97-AF65-F5344CB8AC3E}">
        <p14:creationId xmlns:p14="http://schemas.microsoft.com/office/powerpoint/2010/main" val="17822630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87</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IV Illumination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548318"/>
            <a:ext cx="11488404" cy="5262979"/>
          </a:xfrm>
          <a:prstGeom prst="rect">
            <a:avLst/>
          </a:prstGeom>
        </p:spPr>
        <p:txBody>
          <a:bodyPr wrap="square">
            <a:spAutoFit/>
          </a:bodyPr>
          <a:lstStyle/>
          <a:p>
            <a:r>
              <a:rPr lang="en-US" sz="4800" dirty="0"/>
              <a:t>The ultimate illumination example is in Jesus Christ: </a:t>
            </a:r>
            <a:r>
              <a:rPr lang="en-US" sz="4800" b="1" dirty="0"/>
              <a:t>He is called the Light</a:t>
            </a:r>
            <a:r>
              <a:rPr lang="en-US" sz="4800" dirty="0"/>
              <a:t>.</a:t>
            </a:r>
          </a:p>
          <a:p>
            <a:r>
              <a:rPr lang="en-US" sz="4800" b="1" dirty="0"/>
              <a:t> </a:t>
            </a:r>
            <a:endParaRPr lang="en-US" sz="4800" dirty="0"/>
          </a:p>
          <a:p>
            <a:r>
              <a:rPr lang="en-US" sz="4800" b="1" dirty="0"/>
              <a:t>John 1:8 </a:t>
            </a:r>
            <a:r>
              <a:rPr lang="en-US" sz="4800" i="1" dirty="0"/>
              <a:t>That was </a:t>
            </a:r>
            <a:r>
              <a:rPr lang="en-US" sz="4800" b="1" i="1" dirty="0"/>
              <a:t>the true Light</a:t>
            </a:r>
            <a:r>
              <a:rPr lang="en-US" sz="4800" i="1" dirty="0"/>
              <a:t>, which </a:t>
            </a:r>
            <a:r>
              <a:rPr lang="en-US" sz="4800" i="1" dirty="0" err="1"/>
              <a:t>lighteth</a:t>
            </a:r>
            <a:r>
              <a:rPr lang="en-US" sz="4800" i="1" dirty="0"/>
              <a:t> every man that cometh into the world.</a:t>
            </a:r>
            <a:endParaRPr lang="en-US" sz="4800" dirty="0"/>
          </a:p>
          <a:p>
            <a:r>
              <a:rPr lang="en-US" sz="4800" i="1" dirty="0"/>
              <a:t> </a:t>
            </a:r>
            <a:endParaRPr lang="en-US" sz="4800" dirty="0"/>
          </a:p>
        </p:txBody>
      </p:sp>
    </p:spTree>
    <p:extLst>
      <p:ext uri="{BB962C8B-B14F-4D97-AF65-F5344CB8AC3E}">
        <p14:creationId xmlns:p14="http://schemas.microsoft.com/office/powerpoint/2010/main" val="13926519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88</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IV Illumination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2088774"/>
            <a:ext cx="11488404" cy="3785652"/>
          </a:xfrm>
          <a:prstGeom prst="rect">
            <a:avLst/>
          </a:prstGeom>
        </p:spPr>
        <p:txBody>
          <a:bodyPr wrap="square">
            <a:spAutoFit/>
          </a:bodyPr>
          <a:lstStyle/>
          <a:p>
            <a:r>
              <a:rPr lang="en-US" sz="4800" b="1" dirty="0"/>
              <a:t>John 8:12 </a:t>
            </a:r>
            <a:r>
              <a:rPr lang="en-US" sz="4800" i="1" dirty="0"/>
              <a:t>Then </a:t>
            </a:r>
            <a:r>
              <a:rPr lang="en-US" sz="4800" i="1" dirty="0" err="1"/>
              <a:t>spake</a:t>
            </a:r>
            <a:r>
              <a:rPr lang="en-US" sz="4800" i="1" dirty="0"/>
              <a:t> Jesus again unto them, saying, </a:t>
            </a:r>
            <a:r>
              <a:rPr lang="en-US" sz="4800" b="1" i="1" dirty="0"/>
              <a:t>I am the light of the world</a:t>
            </a:r>
            <a:r>
              <a:rPr lang="en-US" sz="4800" i="1" dirty="0"/>
              <a:t>: he that </a:t>
            </a:r>
            <a:r>
              <a:rPr lang="en-US" sz="4800" i="1" dirty="0" err="1"/>
              <a:t>followeth</a:t>
            </a:r>
            <a:r>
              <a:rPr lang="en-US" sz="4800" i="1" dirty="0"/>
              <a:t> me shall not walk in darkness, but shall have the light of life</a:t>
            </a:r>
            <a:r>
              <a:rPr lang="en-US" sz="4800" dirty="0"/>
              <a:t> </a:t>
            </a:r>
          </a:p>
          <a:p>
            <a:r>
              <a:rPr lang="en-US" sz="4800" i="1" dirty="0"/>
              <a:t> </a:t>
            </a:r>
            <a:endParaRPr lang="en-US" sz="4800" dirty="0"/>
          </a:p>
        </p:txBody>
      </p:sp>
    </p:spTree>
    <p:extLst>
      <p:ext uri="{BB962C8B-B14F-4D97-AF65-F5344CB8AC3E}">
        <p14:creationId xmlns:p14="http://schemas.microsoft.com/office/powerpoint/2010/main" val="20927281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89</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IV Illumination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2014597"/>
            <a:ext cx="11488404" cy="4524315"/>
          </a:xfrm>
          <a:prstGeom prst="rect">
            <a:avLst/>
          </a:prstGeom>
        </p:spPr>
        <p:txBody>
          <a:bodyPr wrap="square">
            <a:spAutoFit/>
          </a:bodyPr>
          <a:lstStyle/>
          <a:p>
            <a:r>
              <a:rPr lang="en-US" sz="4800" dirty="0"/>
              <a:t>In salvation, the Holy Spirit </a:t>
            </a:r>
            <a:r>
              <a:rPr lang="en-US" sz="4800" b="1" dirty="0"/>
              <a:t>draws men to illuminate their spiritual condition in relation to God.</a:t>
            </a:r>
            <a:r>
              <a:rPr lang="en-US" sz="4800" dirty="0"/>
              <a:t> He also, </a:t>
            </a:r>
            <a:r>
              <a:rPr lang="en-US" sz="4800" b="1" dirty="0"/>
              <a:t>illuminates the truth of their need for the Savior</a:t>
            </a:r>
            <a:r>
              <a:rPr lang="en-US" sz="4800" dirty="0"/>
              <a:t>, bringing them to the foot of the cross. (John 16:8)</a:t>
            </a:r>
          </a:p>
          <a:p>
            <a:r>
              <a:rPr lang="en-US" sz="4800" i="1" dirty="0"/>
              <a:t> </a:t>
            </a:r>
            <a:endParaRPr lang="en-US" sz="4800" dirty="0"/>
          </a:p>
        </p:txBody>
      </p:sp>
    </p:spTree>
    <p:extLst>
      <p:ext uri="{BB962C8B-B14F-4D97-AF65-F5344CB8AC3E}">
        <p14:creationId xmlns:p14="http://schemas.microsoft.com/office/powerpoint/2010/main" val="85869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Introduction</a:t>
            </a:r>
          </a:p>
        </p:txBody>
      </p:sp>
      <p:sp>
        <p:nvSpPr>
          <p:cNvPr id="3" name="Content Placeholder 2"/>
          <p:cNvSpPr>
            <a:spLocks noGrp="1"/>
          </p:cNvSpPr>
          <p:nvPr>
            <p:ph idx="1"/>
          </p:nvPr>
        </p:nvSpPr>
        <p:spPr>
          <a:xfrm>
            <a:off x="838200" y="1690688"/>
            <a:ext cx="10515600" cy="4665662"/>
          </a:xfrm>
        </p:spPr>
        <p:txBody>
          <a:bodyPr>
            <a:normAutofit/>
          </a:bodyPr>
          <a:lstStyle/>
          <a:p>
            <a:pPr marL="0" indent="0">
              <a:lnSpc>
                <a:spcPct val="100000"/>
              </a:lnSpc>
              <a:spcBef>
                <a:spcPts val="0"/>
              </a:spcBef>
              <a:buNone/>
            </a:pPr>
            <a:r>
              <a:rPr lang="en-US" sz="5400" b="1" dirty="0"/>
              <a:t>John 7:8 </a:t>
            </a:r>
          </a:p>
          <a:p>
            <a:pPr marL="0" indent="0">
              <a:buNone/>
            </a:pPr>
            <a:r>
              <a:rPr lang="en-US" sz="5400" dirty="0"/>
              <a:t>You go to the festival. </a:t>
            </a:r>
            <a:r>
              <a:rPr lang="en-US" sz="5400" b="1" dirty="0"/>
              <a:t>I am not going up to this festival</a:t>
            </a:r>
            <a:r>
              <a:rPr lang="en-US" sz="5400" dirty="0"/>
              <a:t>, because my time has not yet fully come. </a:t>
            </a:r>
          </a:p>
          <a:p>
            <a:pPr marL="0" indent="0">
              <a:buNone/>
            </a:pPr>
            <a:r>
              <a:rPr lang="en-US" sz="5400" b="1" dirty="0"/>
              <a:t>New International Version</a:t>
            </a:r>
            <a:endParaRPr lang="en-US" sz="5400" dirty="0"/>
          </a:p>
          <a:p>
            <a:pPr marL="0" marR="0" lvl="0" indent="0" defTabSz="914400" eaLnBrk="1" fontAlgn="auto" latinLnBrk="0" hangingPunct="1">
              <a:lnSpc>
                <a:spcPct val="100000"/>
              </a:lnSpc>
              <a:spcBef>
                <a:spcPts val="0"/>
              </a:spcBef>
              <a:spcAft>
                <a:spcPts val="0"/>
              </a:spcAft>
              <a:buClrTx/>
              <a:buSzTx/>
              <a:buFontTx/>
              <a:buNone/>
              <a:tabLst/>
              <a:defRPr/>
            </a:pPr>
            <a:endParaRPr lang="en-US" sz="5400" dirty="0"/>
          </a:p>
        </p:txBody>
      </p:sp>
      <p:sp>
        <p:nvSpPr>
          <p:cNvPr id="4" name="Slide Number Placeholder 3"/>
          <p:cNvSpPr>
            <a:spLocks noGrp="1"/>
          </p:cNvSpPr>
          <p:nvPr>
            <p:ph type="sldNum" sz="quarter" idx="12"/>
          </p:nvPr>
        </p:nvSpPr>
        <p:spPr/>
        <p:txBody>
          <a:bodyPr/>
          <a:lstStyle/>
          <a:p>
            <a:fld id="{BE5FDBE8-B341-5540-9D7F-D16BA7597644}" type="slidenum">
              <a:rPr lang="en-US" sz="4400" smtClean="0">
                <a:solidFill>
                  <a:schemeClr val="tx1"/>
                </a:solidFill>
              </a:rPr>
              <a:t>9</a:t>
            </a:fld>
            <a:endParaRPr lang="en-US" sz="4400" dirty="0">
              <a:solidFill>
                <a:schemeClr val="tx1"/>
              </a:solidFill>
            </a:endParaRPr>
          </a:p>
        </p:txBody>
      </p:sp>
    </p:spTree>
    <p:extLst>
      <p:ext uri="{BB962C8B-B14F-4D97-AF65-F5344CB8AC3E}">
        <p14:creationId xmlns:p14="http://schemas.microsoft.com/office/powerpoint/2010/main" val="2724837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90</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IV Illumination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2014597"/>
            <a:ext cx="11488404" cy="3785652"/>
          </a:xfrm>
          <a:prstGeom prst="rect">
            <a:avLst/>
          </a:prstGeom>
        </p:spPr>
        <p:txBody>
          <a:bodyPr wrap="square">
            <a:spAutoFit/>
          </a:bodyPr>
          <a:lstStyle/>
          <a:p>
            <a:r>
              <a:rPr lang="en-US" sz="4800" b="1" dirty="0"/>
              <a:t>1 Corinthians 2:11 </a:t>
            </a:r>
            <a:r>
              <a:rPr lang="en-US" sz="4800" i="1" dirty="0"/>
              <a:t>For what man </a:t>
            </a:r>
            <a:r>
              <a:rPr lang="en-US" sz="4800" i="1" dirty="0" err="1"/>
              <a:t>knoweth</a:t>
            </a:r>
            <a:r>
              <a:rPr lang="en-US" sz="4800" i="1" dirty="0"/>
              <a:t> the things of a man, save the spirit of man which is in him? </a:t>
            </a:r>
            <a:r>
              <a:rPr lang="en-US" sz="4800" b="1" i="1" dirty="0"/>
              <a:t>even so the things of God </a:t>
            </a:r>
            <a:r>
              <a:rPr lang="en-US" sz="4800" b="1" i="1" dirty="0" err="1"/>
              <a:t>knoweth</a:t>
            </a:r>
            <a:r>
              <a:rPr lang="en-US" sz="4800" b="1" i="1" dirty="0"/>
              <a:t> no man, but the Spirit of God.</a:t>
            </a:r>
            <a:endParaRPr lang="en-US" sz="4800" dirty="0"/>
          </a:p>
          <a:p>
            <a:r>
              <a:rPr lang="en-US" sz="4800" i="1" dirty="0"/>
              <a:t> </a:t>
            </a:r>
            <a:endParaRPr lang="en-US" sz="4800" dirty="0"/>
          </a:p>
        </p:txBody>
      </p:sp>
    </p:spTree>
    <p:extLst>
      <p:ext uri="{BB962C8B-B14F-4D97-AF65-F5344CB8AC3E}">
        <p14:creationId xmlns:p14="http://schemas.microsoft.com/office/powerpoint/2010/main" val="19357682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91</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IV Illumination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2014597"/>
            <a:ext cx="11488404" cy="3785652"/>
          </a:xfrm>
          <a:prstGeom prst="rect">
            <a:avLst/>
          </a:prstGeom>
        </p:spPr>
        <p:txBody>
          <a:bodyPr wrap="square">
            <a:spAutoFit/>
          </a:bodyPr>
          <a:lstStyle/>
          <a:p>
            <a:r>
              <a:rPr lang="en-US" sz="4800" b="1" dirty="0"/>
              <a:t>1 Corinthians 2:14</a:t>
            </a:r>
            <a:r>
              <a:rPr lang="en-US" sz="4800" dirty="0"/>
              <a:t> </a:t>
            </a:r>
            <a:r>
              <a:rPr lang="en-US" sz="4800" i="1" dirty="0"/>
              <a:t>But the </a:t>
            </a:r>
            <a:r>
              <a:rPr lang="en-US" sz="4800" b="1" i="1" dirty="0"/>
              <a:t>natural man </a:t>
            </a:r>
            <a:r>
              <a:rPr lang="en-US" sz="4800" b="1" i="1" dirty="0" err="1"/>
              <a:t>receiveth</a:t>
            </a:r>
            <a:r>
              <a:rPr lang="en-US" sz="4800" b="1" i="1" dirty="0"/>
              <a:t> not the things of the Spirit of God:</a:t>
            </a:r>
            <a:r>
              <a:rPr lang="en-US" sz="4800" i="1" dirty="0"/>
              <a:t> for they are foolishness unto him: neither can he know them, </a:t>
            </a:r>
            <a:r>
              <a:rPr lang="en-US" sz="4800" b="1" i="1" dirty="0"/>
              <a:t>because they are spiritually discerned.</a:t>
            </a:r>
            <a:r>
              <a:rPr lang="en-US" sz="4800" i="1" dirty="0"/>
              <a:t> </a:t>
            </a:r>
            <a:endParaRPr lang="en-US" sz="4800" dirty="0"/>
          </a:p>
        </p:txBody>
      </p:sp>
    </p:spTree>
    <p:extLst>
      <p:ext uri="{BB962C8B-B14F-4D97-AF65-F5344CB8AC3E}">
        <p14:creationId xmlns:p14="http://schemas.microsoft.com/office/powerpoint/2010/main" val="790870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92</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IV Illumination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465957"/>
            <a:ext cx="11488404" cy="5509200"/>
          </a:xfrm>
          <a:prstGeom prst="rect">
            <a:avLst/>
          </a:prstGeom>
        </p:spPr>
        <p:txBody>
          <a:bodyPr wrap="square">
            <a:spAutoFit/>
          </a:bodyPr>
          <a:lstStyle/>
          <a:p>
            <a:r>
              <a:rPr lang="en-US" sz="4800" dirty="0"/>
              <a:t>Part of the ministry of the Holy Spirit in the life of a believer is illumination.</a:t>
            </a:r>
          </a:p>
          <a:p>
            <a:r>
              <a:rPr lang="en-US" sz="1100" dirty="0"/>
              <a:t> </a:t>
            </a:r>
            <a:endParaRPr lang="en-US" sz="500" dirty="0"/>
          </a:p>
          <a:p>
            <a:r>
              <a:rPr lang="en-US" sz="4800" b="1" dirty="0"/>
              <a:t>John 14:26 </a:t>
            </a:r>
            <a:r>
              <a:rPr lang="en-US" sz="4800" i="1" dirty="0"/>
              <a:t>But the Comforter, which is the Holy Ghost, whom the Father will send in my name, </a:t>
            </a:r>
            <a:r>
              <a:rPr lang="en-US" sz="4800" b="1" i="1" dirty="0"/>
              <a:t>he shall teach you all things, and bring all things to your remembrance, whatsoever I have said unto you</a:t>
            </a:r>
            <a:r>
              <a:rPr lang="en-US" sz="4800" i="1" dirty="0"/>
              <a:t>.</a:t>
            </a:r>
            <a:endParaRPr lang="en-US" sz="4800" dirty="0"/>
          </a:p>
        </p:txBody>
      </p:sp>
    </p:spTree>
    <p:extLst>
      <p:ext uri="{BB962C8B-B14F-4D97-AF65-F5344CB8AC3E}">
        <p14:creationId xmlns:p14="http://schemas.microsoft.com/office/powerpoint/2010/main" val="17330612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93</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IV Illumination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6" name="Rectangle 5"/>
          <p:cNvSpPr/>
          <p:nvPr/>
        </p:nvSpPr>
        <p:spPr>
          <a:xfrm>
            <a:off x="351798" y="1465957"/>
            <a:ext cx="11488404" cy="5262979"/>
          </a:xfrm>
          <a:prstGeom prst="rect">
            <a:avLst/>
          </a:prstGeom>
        </p:spPr>
        <p:txBody>
          <a:bodyPr wrap="square">
            <a:spAutoFit/>
          </a:bodyPr>
          <a:lstStyle/>
          <a:p>
            <a:r>
              <a:rPr lang="en-US" sz="4800" b="1" dirty="0"/>
              <a:t>1 John 2:27 </a:t>
            </a:r>
            <a:r>
              <a:rPr lang="en-US" sz="4800" i="1" dirty="0"/>
              <a:t>But the </a:t>
            </a:r>
            <a:r>
              <a:rPr lang="en-US" sz="4800" b="1" i="1" dirty="0"/>
              <a:t>anointing which ye have received of him </a:t>
            </a:r>
            <a:r>
              <a:rPr lang="en-US" sz="4800" b="1" i="1" dirty="0" err="1"/>
              <a:t>abideth</a:t>
            </a:r>
            <a:r>
              <a:rPr lang="en-US" sz="4800" b="1" i="1" dirty="0"/>
              <a:t> in you [</a:t>
            </a:r>
            <a:r>
              <a:rPr lang="en-US" sz="4800" b="1" dirty="0"/>
              <a:t>Holy Spirit]</a:t>
            </a:r>
            <a:r>
              <a:rPr lang="en-US" sz="4800" i="1" dirty="0"/>
              <a:t>, and ye need not that any man teach you: </a:t>
            </a:r>
            <a:r>
              <a:rPr lang="en-US" sz="4800" b="1" i="1" dirty="0"/>
              <a:t>but as the same anointing </a:t>
            </a:r>
            <a:r>
              <a:rPr lang="en-US" sz="4800" b="1" i="1" dirty="0" err="1"/>
              <a:t>teacheth</a:t>
            </a:r>
            <a:r>
              <a:rPr lang="en-US" sz="4800" b="1" i="1" dirty="0"/>
              <a:t> you of all things </a:t>
            </a:r>
            <a:r>
              <a:rPr lang="en-US" sz="4800" b="1" dirty="0"/>
              <a:t>[illumination]</a:t>
            </a:r>
            <a:r>
              <a:rPr lang="en-US" sz="4800" i="1" dirty="0"/>
              <a:t>, and is truth, and is no lie, and even as it hath taught you, ye shall abide in him.</a:t>
            </a:r>
            <a:endParaRPr lang="en-US" sz="4800" dirty="0"/>
          </a:p>
        </p:txBody>
      </p:sp>
    </p:spTree>
    <p:extLst>
      <p:ext uri="{BB962C8B-B14F-4D97-AF65-F5344CB8AC3E}">
        <p14:creationId xmlns:p14="http://schemas.microsoft.com/office/powerpoint/2010/main" val="12402455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94</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IV Illumination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0" name="Rectangle 8"/>
          <p:cNvSpPr>
            <a:spLocks noChangeArrowheads="1"/>
          </p:cNvSpPr>
          <p:nvPr/>
        </p:nvSpPr>
        <p:spPr bwMode="auto">
          <a:xfrm>
            <a:off x="216569" y="1753147"/>
            <a:ext cx="1162363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4400" b="0" i="0" u="none" strike="noStrike" cap="none" normalizeH="0" baseline="0" dirty="0">
                <a:ln>
                  <a:noFill/>
                </a:ln>
                <a:solidFill>
                  <a:schemeClr val="tx1"/>
                </a:solidFill>
                <a:effectLst/>
                <a:latin typeface="Arial" charset="0"/>
              </a:rPr>
              <a:t>Defined: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x-none" sz="44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4400" b="1" i="0" u="none" strike="noStrike" cap="none" normalizeH="0" baseline="0" dirty="0">
                <a:ln>
                  <a:noFill/>
                </a:ln>
                <a:solidFill>
                  <a:schemeClr val="tx1"/>
                </a:solidFill>
                <a:effectLst/>
                <a:latin typeface="Arial" charset="0"/>
              </a:rPr>
              <a:t>Illumination – </a:t>
            </a:r>
            <a:r>
              <a:rPr kumimoji="0" lang="x-none" altLang="x-none" sz="4400" i="0" u="none" strike="noStrike" cap="none" normalizeH="0" baseline="0" dirty="0">
                <a:ln>
                  <a:noFill/>
                </a:ln>
                <a:solidFill>
                  <a:schemeClr val="tx1"/>
                </a:solidFill>
                <a:effectLst/>
                <a:latin typeface="Arial" charset="0"/>
              </a:rPr>
              <a:t>is that point in which the</a:t>
            </a:r>
            <a:r>
              <a:rPr lang="en-US" altLang="x-none" sz="4400" dirty="0">
                <a:latin typeface="Arial" charset="0"/>
              </a:rPr>
              <a:t> </a:t>
            </a:r>
            <a:r>
              <a:rPr kumimoji="0" lang="x-none" altLang="x-none" sz="4400" i="0" u="none" strike="noStrike" cap="none" normalizeH="0" baseline="0" dirty="0">
                <a:ln>
                  <a:noFill/>
                </a:ln>
                <a:solidFill>
                  <a:schemeClr val="tx1"/>
                </a:solidFill>
                <a:effectLst/>
                <a:latin typeface="Arial" charset="0"/>
              </a:rPr>
              <a:t>Holy Spirit helps man to understand and</a:t>
            </a:r>
            <a:r>
              <a:rPr lang="en-US" altLang="x-none" sz="4400" dirty="0">
                <a:latin typeface="Arial" charset="0"/>
              </a:rPr>
              <a:t> </a:t>
            </a:r>
            <a:r>
              <a:rPr kumimoji="0" lang="x-none" altLang="x-none" sz="4400" i="0" u="none" strike="noStrike" cap="none" normalizeH="0" baseline="0" dirty="0">
                <a:ln>
                  <a:noFill/>
                </a:ln>
                <a:solidFill>
                  <a:schemeClr val="tx1"/>
                </a:solidFill>
                <a:effectLst/>
                <a:latin typeface="Arial" charset="0"/>
              </a:rPr>
              <a:t>apply the truths of God’s word to his own personal walk.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4400" b="0" i="0" u="none" strike="noStrike" cap="none" normalizeH="0" baseline="0" dirty="0">
              <a:ln>
                <a:noFill/>
              </a:ln>
              <a:solidFill>
                <a:schemeClr val="tx1"/>
              </a:solidFill>
              <a:effectLst/>
              <a:latin typeface="Arial" charset="0"/>
            </a:endParaRPr>
          </a:p>
        </p:txBody>
      </p:sp>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299415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95</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IV Illumination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527383" y="2233404"/>
            <a:ext cx="1063303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4800" b="0" i="0" u="none" strike="noStrike" cap="none" normalizeH="0" baseline="0" dirty="0">
                <a:ln>
                  <a:noFill/>
                </a:ln>
                <a:solidFill>
                  <a:schemeClr val="tx1"/>
                </a:solidFill>
                <a:effectLst/>
                <a:latin typeface="Arial" charset="0"/>
              </a:rPr>
              <a:t>Is illumination the same as revelation?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4800" b="0" i="0" u="none" strike="noStrike" cap="none" normalizeH="0" baseline="0" dirty="0">
              <a:ln>
                <a:noFill/>
              </a:ln>
              <a:solidFill>
                <a:schemeClr val="tx1"/>
              </a:solidFill>
              <a:effectLst/>
              <a:latin typeface="Arial" charset="0"/>
            </a:endParaRPr>
          </a:p>
        </p:txBody>
      </p:sp>
      <p:pic>
        <p:nvPicPr>
          <p:cNvPr id="2049" name="Picture 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108" y="3892451"/>
            <a:ext cx="2678935" cy="17028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086570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96</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IV Illumination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394695" y="1356588"/>
            <a:ext cx="1140260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r>
              <a:rPr lang="en-US" sz="4800" dirty="0"/>
              <a:t>No. </a:t>
            </a:r>
          </a:p>
          <a:p>
            <a:r>
              <a:rPr lang="en-US" sz="4800" dirty="0"/>
              <a:t>Revelation is when God communicates </a:t>
            </a:r>
          </a:p>
          <a:p>
            <a:r>
              <a:rPr lang="en-US" sz="4800" dirty="0"/>
              <a:t>something previously unknown and </a:t>
            </a:r>
          </a:p>
          <a:p>
            <a:r>
              <a:rPr lang="en-US" sz="4800" dirty="0"/>
              <a:t>otherwise unknowable. Illumination is when </a:t>
            </a:r>
          </a:p>
          <a:p>
            <a:r>
              <a:rPr lang="en-US" sz="4800" dirty="0"/>
              <a:t>God, through the Holy Spirit, allows man</a:t>
            </a:r>
          </a:p>
          <a:p>
            <a:r>
              <a:rPr lang="en-US" sz="4800" dirty="0"/>
              <a:t>understand that which has been </a:t>
            </a:r>
            <a:r>
              <a:rPr lang="en-US" sz="4800" b="1" dirty="0"/>
              <a:t>revealed </a:t>
            </a:r>
          </a:p>
          <a:p>
            <a:r>
              <a:rPr lang="en-US" sz="4800" b="1" dirty="0"/>
              <a:t>(Revelation) and recorded (Inspiration)</a:t>
            </a:r>
            <a:r>
              <a:rPr lang="en-US" sz="4800" dirty="0"/>
              <a:t>.</a:t>
            </a:r>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933662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z="4400" smtClean="0">
                <a:solidFill>
                  <a:schemeClr val="tx1"/>
                </a:solidFill>
              </a:rPr>
              <a:t>97</a:t>
            </a:fld>
            <a:endParaRPr lang="en-US" sz="3600" dirty="0">
              <a:solidFill>
                <a:schemeClr val="tx1"/>
              </a:solidFill>
            </a:endParaRPr>
          </a:p>
        </p:txBody>
      </p:sp>
      <p:sp>
        <p:nvSpPr>
          <p:cNvPr id="4" name="Title 1"/>
          <p:cNvSpPr txBox="1">
            <a:spLocks/>
          </p:cNvSpPr>
          <p:nvPr/>
        </p:nvSpPr>
        <p:spPr>
          <a:xfrm>
            <a:off x="565484" y="6057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t>Section I Bibliology</a:t>
            </a:r>
          </a:p>
        </p:txBody>
      </p:sp>
      <p:sp>
        <p:nvSpPr>
          <p:cNvPr id="5" name="TextBox 4"/>
          <p:cNvSpPr txBox="1"/>
          <p:nvPr/>
        </p:nvSpPr>
        <p:spPr>
          <a:xfrm>
            <a:off x="1834023" y="1956885"/>
            <a:ext cx="4803751" cy="1200329"/>
          </a:xfrm>
          <a:prstGeom prst="rect">
            <a:avLst/>
          </a:prstGeom>
          <a:noFill/>
        </p:spPr>
        <p:txBody>
          <a:bodyPr wrap="none" rtlCol="0">
            <a:spAutoFit/>
          </a:bodyPr>
          <a:lstStyle/>
          <a:p>
            <a:r>
              <a:rPr lang="en-US" sz="4400" dirty="0"/>
              <a:t>Pillar V Preservation</a:t>
            </a:r>
          </a:p>
          <a:p>
            <a:r>
              <a:rPr lang="en-US" sz="2800" i="1" dirty="0"/>
              <a:t>During Biblical times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65484" y="2181725"/>
            <a:ext cx="1102895" cy="1010653"/>
          </a:xfrm>
          <a:prstGeom prst="rect">
            <a:avLst/>
          </a:prstGeom>
        </p:spPr>
      </p:pic>
      <p:sp>
        <p:nvSpPr>
          <p:cNvPr id="7" name="Rectangle 2"/>
          <p:cNvSpPr>
            <a:spLocks noChangeArrowheads="1"/>
          </p:cNvSpPr>
          <p:nvPr/>
        </p:nvSpPr>
        <p:spPr bwMode="auto">
          <a:xfrm>
            <a:off x="662739" y="3323893"/>
            <a:ext cx="770428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r>
              <a:rPr lang="en-US" sz="6600" dirty="0"/>
              <a:t>What is preservation?</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023" y="4632121"/>
            <a:ext cx="2291410" cy="14565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5448300" y="4661902"/>
            <a:ext cx="185474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757459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98</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16569" y="1358753"/>
            <a:ext cx="11606835"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dirty="0"/>
              <a:t>Defined:</a:t>
            </a:r>
          </a:p>
          <a:p>
            <a:r>
              <a:rPr lang="en-US" sz="1600" dirty="0"/>
              <a:t> </a:t>
            </a:r>
          </a:p>
          <a:p>
            <a:r>
              <a:rPr lang="en-US" sz="4800" b="1" dirty="0"/>
              <a:t>Preservation</a:t>
            </a:r>
            <a:r>
              <a:rPr lang="en-US" sz="4800" dirty="0"/>
              <a:t> – Truth extended from one generation to the next.</a:t>
            </a:r>
          </a:p>
          <a:p>
            <a:r>
              <a:rPr lang="en-US" sz="1600" dirty="0"/>
              <a:t> </a:t>
            </a:r>
          </a:p>
          <a:p>
            <a:r>
              <a:rPr lang="en-US" sz="4800" dirty="0"/>
              <a:t>As we will see later on, translation will play a part in preservation.</a:t>
            </a:r>
          </a:p>
          <a:p>
            <a:r>
              <a:rPr lang="en-US" sz="2000" dirty="0"/>
              <a:t> </a:t>
            </a:r>
            <a:endParaRPr lang="en-US" sz="800" dirty="0"/>
          </a:p>
          <a:p>
            <a:r>
              <a:rPr lang="en-US" sz="4800" dirty="0"/>
              <a:t>Does God promise to preserve His word? </a:t>
            </a:r>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80774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5FDBE8-B341-5540-9D7F-D16BA7597644}" type="slidenum">
              <a:rPr lang="en-US" smtClean="0"/>
              <a:pPr/>
              <a:t>99</a:t>
            </a:fld>
            <a:endParaRPr lang="en-US" dirty="0"/>
          </a:p>
        </p:txBody>
      </p:sp>
      <p:sp>
        <p:nvSpPr>
          <p:cNvPr id="4" name="Title 1"/>
          <p:cNvSpPr>
            <a:spLocks noGrp="1"/>
          </p:cNvSpPr>
          <p:nvPr>
            <p:ph type="title"/>
          </p:nvPr>
        </p:nvSpPr>
        <p:spPr>
          <a:xfrm>
            <a:off x="838200" y="365125"/>
            <a:ext cx="10515600" cy="1325563"/>
          </a:xfrm>
        </p:spPr>
        <p:txBody>
          <a:bodyPr/>
          <a:lstStyle/>
          <a:p>
            <a:r>
              <a:rPr lang="en-US" dirty="0"/>
              <a:t>Pillar V Preservation (Sec I)</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6569" y="763211"/>
            <a:ext cx="621631" cy="529389"/>
          </a:xfrm>
          <a:prstGeom prst="rect">
            <a:avLst/>
          </a:prstGeom>
        </p:spPr>
      </p:pic>
      <p:sp>
        <p:nvSpPr>
          <p:cNvPr id="11" name="Rectangle 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16569" y="2158973"/>
            <a:ext cx="1160683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sz="4800" b="1" dirty="0"/>
              <a:t>Psalm 12: 6-7 </a:t>
            </a:r>
            <a:r>
              <a:rPr lang="en-US" sz="4800" i="1" dirty="0"/>
              <a:t>The words of the LORD are pure words: as silver tried in a furnace of earth, purified seven times.  </a:t>
            </a:r>
            <a:r>
              <a:rPr lang="en-US" sz="4800" b="1" i="1" dirty="0"/>
              <a:t>Thou shalt keep them, O LORD, thou shalt preserve them from this generation for ever.</a:t>
            </a:r>
            <a:endParaRPr lang="en-US" sz="4800" dirty="0"/>
          </a:p>
        </p:txBody>
      </p:sp>
      <p:sp>
        <p:nvSpPr>
          <p:cNvPr id="6" name="Rectangle 3"/>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37919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3171</TotalTime>
  <Words>5346</Words>
  <Application>Microsoft Macintosh PowerPoint</Application>
  <PresentationFormat>Widescreen</PresentationFormat>
  <Paragraphs>800</Paragraphs>
  <Slides>145</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145</vt:i4>
      </vt:variant>
    </vt:vector>
  </HeadingPairs>
  <TitlesOfParts>
    <vt:vector size="151" baseType="lpstr">
      <vt:lpstr>Arial</vt:lpstr>
      <vt:lpstr>Calibri</vt:lpstr>
      <vt:lpstr>Calibri Light</vt:lpstr>
      <vt:lpstr>Mangal</vt:lpstr>
      <vt:lpstr>Times New Roman</vt:lpstr>
      <vt:lpstr>Office Theme</vt:lpstr>
      <vt:lpstr>PowerPoint Presentation</vt:lpstr>
      <vt:lpstr>Introduction</vt:lpstr>
      <vt:lpstr>PowerPoint Presentation</vt:lpstr>
      <vt:lpstr>PowerPoint Presentation</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PowerPoint Presentation</vt:lpstr>
      <vt:lpstr>Section I Bibliology</vt:lpstr>
      <vt:lpstr>PowerPoint Presentation</vt:lpstr>
      <vt:lpstr>PowerPoint Presentation</vt:lpstr>
      <vt:lpstr>PowerPoint Presentation</vt:lpstr>
      <vt:lpstr>PowerPoint Presentation</vt:lpstr>
      <vt:lpstr>Pillar I Revelation (Sec I)</vt:lpstr>
      <vt:lpstr>Pillar I Revelation (Sec I)</vt:lpstr>
      <vt:lpstr>Pillar I Revelation (Sec I)</vt:lpstr>
      <vt:lpstr>PowerPoint Presentation</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Pillar II Inspiration (Sec I)</vt:lpstr>
      <vt:lpstr>PowerPoint Presentation</vt:lpstr>
      <vt:lpstr>PowerPoint Presentation</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Pillar III Canonization (Sec I)</vt:lpstr>
      <vt:lpstr>PowerPoint Presentation</vt:lpstr>
      <vt:lpstr>Pillar IV Illumination (Sec I)</vt:lpstr>
      <vt:lpstr>Pillar IV Illumination (Sec I)</vt:lpstr>
      <vt:lpstr>Pillar IV Illumination (Sec I)</vt:lpstr>
      <vt:lpstr>Pillar IV Illumination (Sec I)</vt:lpstr>
      <vt:lpstr>Pillar IV Illumination (Sec I)</vt:lpstr>
      <vt:lpstr>Pillar IV Illumination (Sec I)</vt:lpstr>
      <vt:lpstr>Pillar IV Illumination (Sec I)</vt:lpstr>
      <vt:lpstr>Pillar IV Illumination (Sec I)</vt:lpstr>
      <vt:lpstr>Pillar IV Illumination (Sec I)</vt:lpstr>
      <vt:lpstr>Pillar IV Illumination (Sec I)</vt:lpstr>
      <vt:lpstr>Pillar IV Illumination (Sec I)</vt:lpstr>
      <vt:lpstr>Pillar IV Illumination (Sec I)</vt:lpstr>
      <vt:lpstr>Pillar IV Illumination (Sec I)</vt:lpstr>
      <vt:lpstr>PowerPoint Presentation</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lpstr>Pillar V Preservation (Sec I)</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Grandinetti</dc:creator>
  <cp:lastModifiedBy>James Grandinetti</cp:lastModifiedBy>
  <cp:revision>68</cp:revision>
  <dcterms:created xsi:type="dcterms:W3CDTF">2017-08-02T13:31:46Z</dcterms:created>
  <dcterms:modified xsi:type="dcterms:W3CDTF">2018-03-02T17:33:30Z</dcterms:modified>
</cp:coreProperties>
</file>